
<file path=[Content_Types].xml><?xml version="1.0" encoding="utf-8"?>
<Types xmlns="http://schemas.openxmlformats.org/package/2006/content-types">
  <Default ContentType="image/jpeg" Extension="jpg"/>
  <Default ContentType="application/vnd.openxmlformats-officedocument.spreadsheetml.sheet" Extension="xlsx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ms-office.chartcolorstyle+xml" PartName="/ppt/charts/color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drawingml.chart+xml" PartName="/ppt/charts/chart1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ms-office.chartstyle+xml" PartName="/ppt/charts/style1.xml"/>
  <Override ContentType="application/vnd.openxmlformats-officedocument.presentationml.presProps+xml" PartName="/ppt/pres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12192000"/>
  <p:notesSz cx="6858000" cy="9144000"/>
  <p:embeddedFontLst>
    <p:embeddedFont>
      <p:font typeface="Helvetica Neue Light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8" roundtripDataSignature="AMtx7mh0qBQbfpkxq9RVfPYdup/fS8Ws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HelveticaNeueLight-bold.fntdata"/><Relationship Id="rId14" Type="http://schemas.openxmlformats.org/officeDocument/2006/relationships/font" Target="fonts/HelveticaNeueLight-regular.fntdata"/><Relationship Id="rId17" Type="http://schemas.openxmlformats.org/officeDocument/2006/relationships/font" Target="fonts/HelveticaNeueLight-boldItalic.fntdata"/><Relationship Id="rId16" Type="http://schemas.openxmlformats.org/officeDocument/2006/relationships/font" Target="fonts/HelveticaNeueLight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customschemas.google.com/relationships/presentationmetadata" Target="meta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charts/_rels/chart1.xml.rels><?xml version="1.0" encoding="UTF-8" standalone="yes"?>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dirty="0"/>
              <a:t>Individuals with an OUD who receive agonist medications, methadone or buprenorphine, have a 50% lower mortality rate and a two-fold</a:t>
            </a:r>
            <a:r>
              <a:rPr lang="en-US" baseline="0" dirty="0"/>
              <a:t> longer retention rate </a:t>
            </a:r>
            <a:r>
              <a:rPr lang="en-US" dirty="0"/>
              <a:t>compared to individuals receiving abstinence-based treatment with no medications (2 publications</a:t>
            </a:r>
            <a:r>
              <a:rPr lang="en-US" baseline="0" dirty="0"/>
              <a:t>) 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2608146203946729E-2"/>
          <c:y val="0.29103846921201565"/>
          <c:w val="0.95510790317876937"/>
          <c:h val="0.624516630755112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Mortality Rate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agonist medications </c:v>
                </c:pt>
                <c:pt idx="1">
                  <c:v>antagonist medications </c:v>
                </c:pt>
                <c:pt idx="2">
                  <c:v>abstinence-based treatment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0.5</c:v>
                </c:pt>
                <c:pt idx="1">
                  <c:v>0.9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AB-4352-BBCE-7876B78A8C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5995640"/>
        <c:axId val="605995960"/>
      </c:barChart>
      <c:catAx>
        <c:axId val="605995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605995960"/>
        <c:crosses val="autoZero"/>
        <c:auto val="1"/>
        <c:lblAlgn val="ctr"/>
        <c:lblOffset val="100"/>
        <c:noMultiLvlLbl val="0"/>
      </c:catAx>
      <c:valAx>
        <c:axId val="605995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605995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744507630990572"/>
          <c:y val="0.32677482997120616"/>
          <c:w val="0.26548021775055897"/>
          <c:h val="0.114182845886549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8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8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8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8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8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8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8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8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8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9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9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9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9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9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9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9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9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9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9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19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9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9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6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6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4" name="Google Shape;74;p26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6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6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6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6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80" name="Google Shape;80;p26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81" name="Google Shape;81;p26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6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6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6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6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Google Shape;87;p26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88" name="Google Shape;88;p26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6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6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6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6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" name="Google Shape;94;p26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6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6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6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6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0" name="Google Shape;100;p26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6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6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9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9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9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Custom Layout">
  <p:cSld name="1_Custom Layou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94"/>
          <p:cNvSpPr/>
          <p:nvPr/>
        </p:nvSpPr>
        <p:spPr>
          <a:xfrm>
            <a:off x="9632951" y="274638"/>
            <a:ext cx="649816" cy="487362"/>
          </a:xfrm>
          <a:prstGeom prst="rect">
            <a:avLst/>
          </a:prstGeom>
          <a:solidFill>
            <a:srgbClr val="D4941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194"/>
          <p:cNvSpPr/>
          <p:nvPr/>
        </p:nvSpPr>
        <p:spPr>
          <a:xfrm>
            <a:off x="10282768" y="274638"/>
            <a:ext cx="649817" cy="487362"/>
          </a:xfrm>
          <a:prstGeom prst="rect">
            <a:avLst/>
          </a:prstGeom>
          <a:solidFill>
            <a:srgbClr val="88AF3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194"/>
          <p:cNvSpPr/>
          <p:nvPr/>
        </p:nvSpPr>
        <p:spPr>
          <a:xfrm>
            <a:off x="10932584" y="274638"/>
            <a:ext cx="649816" cy="487362"/>
          </a:xfrm>
          <a:prstGeom prst="rect">
            <a:avLst/>
          </a:prstGeom>
          <a:solidFill>
            <a:srgbClr val="00235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194"/>
          <p:cNvSpPr txBox="1"/>
          <p:nvPr>
            <p:ph type="title"/>
          </p:nvPr>
        </p:nvSpPr>
        <p:spPr>
          <a:xfrm>
            <a:off x="304800" y="274638"/>
            <a:ext cx="11277600" cy="487362"/>
          </a:xfrm>
          <a:prstGeom prst="rect">
            <a:avLst/>
          </a:prstGeom>
          <a:solidFill>
            <a:srgbClr val="9D2826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Helvetica Neue Light"/>
              <a:buNone/>
              <a:defRPr b="0" sz="2400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9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1" name="Google Shape;31;p194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transition spd="med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ext">
  <p:cSld name="Title and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95"/>
          <p:cNvSpPr txBox="1"/>
          <p:nvPr>
            <p:ph type="title"/>
          </p:nvPr>
        </p:nvSpPr>
        <p:spPr>
          <a:xfrm>
            <a:off x="1231012" y="377078"/>
            <a:ext cx="9308651" cy="890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95"/>
          <p:cNvSpPr txBox="1"/>
          <p:nvPr>
            <p:ph idx="1" type="body"/>
          </p:nvPr>
        </p:nvSpPr>
        <p:spPr>
          <a:xfrm>
            <a:off x="1234021" y="1778000"/>
            <a:ext cx="10621097" cy="4455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195"/>
          <p:cNvSpPr txBox="1"/>
          <p:nvPr>
            <p:ph idx="12" type="sldNum"/>
          </p:nvPr>
        </p:nvSpPr>
        <p:spPr>
          <a:xfrm>
            <a:off x="11290300" y="6375258"/>
            <a:ext cx="742952" cy="3578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6" name="Google Shape;36;p195"/>
          <p:cNvSpPr txBox="1"/>
          <p:nvPr>
            <p:ph idx="11" type="ftr"/>
          </p:nvPr>
        </p:nvSpPr>
        <p:spPr>
          <a:xfrm>
            <a:off x="1231012" y="6356352"/>
            <a:ext cx="4114800" cy="36618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9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9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9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9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9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9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19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9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9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9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Title and Content">
  <p:cSld name="1_Title and Conten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98"/>
          <p:cNvSpPr/>
          <p:nvPr/>
        </p:nvSpPr>
        <p:spPr>
          <a:xfrm>
            <a:off x="1" y="1"/>
            <a:ext cx="9472084" cy="887413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1" name="Google Shape;51;p1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59367" y="6172200"/>
            <a:ext cx="10373784" cy="5143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gogasc\Desktop\UPMC_HealthPlan_CMYK.jpg" id="52" name="Google Shape;52;p19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57118" y="6172201"/>
            <a:ext cx="2976033" cy="187325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98"/>
          <p:cNvSpPr txBox="1"/>
          <p:nvPr>
            <p:ph idx="1" type="body"/>
          </p:nvPr>
        </p:nvSpPr>
        <p:spPr>
          <a:xfrm>
            <a:off x="301539" y="1144634"/>
            <a:ext cx="11586024" cy="47980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b="0" i="0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b="0" i="0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198"/>
          <p:cNvSpPr txBox="1"/>
          <p:nvPr>
            <p:ph type="title"/>
          </p:nvPr>
        </p:nvSpPr>
        <p:spPr>
          <a:xfrm>
            <a:off x="273577" y="92041"/>
            <a:ext cx="9100447" cy="6503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0" i="0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98"/>
          <p:cNvSpPr txBox="1"/>
          <p:nvPr>
            <p:ph idx="12" type="sldNum"/>
          </p:nvPr>
        </p:nvSpPr>
        <p:spPr>
          <a:xfrm>
            <a:off x="169334" y="6257926"/>
            <a:ext cx="503767" cy="358775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0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0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59" name="Google Shape;59;p20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0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5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5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5" name="Google Shape;65;p25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25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7" name="Google Shape;67;p25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25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5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5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9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9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9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9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4.gif"/><Relationship Id="rId5" Type="http://schemas.openxmlformats.org/officeDocument/2006/relationships/image" Target="../media/image3.jpg"/><Relationship Id="rId6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gif"/><Relationship Id="rId4" Type="http://schemas.openxmlformats.org/officeDocument/2006/relationships/image" Target="../media/image3.jpg"/><Relationship Id="rId5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gif"/><Relationship Id="rId4" Type="http://schemas.openxmlformats.org/officeDocument/2006/relationships/image" Target="../media/image3.jpg"/><Relationship Id="rId5" Type="http://schemas.openxmlformats.org/officeDocument/2006/relationships/image" Target="../media/image5.png"/><Relationship Id="rId6" Type="http://schemas.openxmlformats.org/officeDocument/2006/relationships/chart" Target="../charts/chart1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gif"/><Relationship Id="rId4" Type="http://schemas.openxmlformats.org/officeDocument/2006/relationships/image" Target="../media/image3.jpg"/><Relationship Id="rId5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gif"/><Relationship Id="rId4" Type="http://schemas.openxmlformats.org/officeDocument/2006/relationships/image" Target="../media/image3.jpg"/><Relationship Id="rId5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gif"/><Relationship Id="rId4" Type="http://schemas.openxmlformats.org/officeDocument/2006/relationships/image" Target="../media/image3.jpg"/><Relationship Id="rId5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gif"/><Relationship Id="rId4" Type="http://schemas.openxmlformats.org/officeDocument/2006/relationships/image" Target="../media/image3.jpg"/><Relationship Id="rId5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gif"/><Relationship Id="rId4" Type="http://schemas.openxmlformats.org/officeDocument/2006/relationships/image" Target="../media/image3.jpg"/><Relationship Id="rId5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Relationship Id="rId4" Type="http://schemas.openxmlformats.org/officeDocument/2006/relationships/image" Target="../media/image4.gif"/><Relationship Id="rId5" Type="http://schemas.openxmlformats.org/officeDocument/2006/relationships/image" Target="../media/image3.jpg"/><Relationship Id="rId6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8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015582"/>
            <a:ext cx="3400426" cy="2328863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85"/>
          <p:cNvSpPr txBox="1"/>
          <p:nvPr>
            <p:ph type="title"/>
          </p:nvPr>
        </p:nvSpPr>
        <p:spPr>
          <a:xfrm>
            <a:off x="1767840" y="365125"/>
            <a:ext cx="718312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Addiction Overview &amp; Prioritized Research</a:t>
            </a:r>
            <a:endParaRPr/>
          </a:p>
        </p:txBody>
      </p:sp>
      <p:sp>
        <p:nvSpPr>
          <p:cNvPr id="109" name="Google Shape;109;p85"/>
          <p:cNvSpPr txBox="1"/>
          <p:nvPr>
            <p:ph idx="1" type="body"/>
          </p:nvPr>
        </p:nvSpPr>
        <p:spPr>
          <a:xfrm>
            <a:off x="1767840" y="1825625"/>
            <a:ext cx="958596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/>
              <a:t>David Loveland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/>
              <a:t>Reactors:  Jane Liebschutz, Ajay Wasan</a:t>
            </a:r>
            <a:endParaRPr sz="3200"/>
          </a:p>
        </p:txBody>
      </p:sp>
      <p:pic>
        <p:nvPicPr>
          <p:cNvPr id="110" name="Google Shape;110;p8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4942" y="365125"/>
            <a:ext cx="1499235" cy="120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8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220201" y="508317"/>
            <a:ext cx="2796857" cy="890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8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635694" y="6405563"/>
            <a:ext cx="6859652" cy="3119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86"/>
          <p:cNvSpPr txBox="1"/>
          <p:nvPr>
            <p:ph type="title"/>
          </p:nvPr>
        </p:nvSpPr>
        <p:spPr>
          <a:xfrm>
            <a:off x="1767839" y="365125"/>
            <a:ext cx="745236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/>
              <a:t>Disengaging People with a Opioid Use Disorder (OUD) – Present System of Discontinuity </a:t>
            </a:r>
            <a:endParaRPr/>
          </a:p>
        </p:txBody>
      </p:sp>
      <p:pic>
        <p:nvPicPr>
          <p:cNvPr id="118" name="Google Shape;118;p8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3984" y="192405"/>
            <a:ext cx="1499235" cy="120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8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220201" y="508317"/>
            <a:ext cx="2796857" cy="890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8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635694" y="6405563"/>
            <a:ext cx="6859652" cy="311973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86"/>
          <p:cNvSpPr/>
          <p:nvPr/>
        </p:nvSpPr>
        <p:spPr>
          <a:xfrm>
            <a:off x="725681" y="3264832"/>
            <a:ext cx="1667462" cy="2815457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Hospitals &amp; EDs</a:t>
            </a:r>
            <a:endParaRPr/>
          </a:p>
        </p:txBody>
      </p:sp>
      <p:sp>
        <p:nvSpPr>
          <p:cNvPr id="122" name="Google Shape;122;p86"/>
          <p:cNvSpPr/>
          <p:nvPr/>
        </p:nvSpPr>
        <p:spPr>
          <a:xfrm>
            <a:off x="197752" y="1604059"/>
            <a:ext cx="2906584" cy="1660773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8% increase in OUD related events every year since 2003 </a:t>
            </a:r>
            <a:endParaRPr/>
          </a:p>
        </p:txBody>
      </p:sp>
      <p:sp>
        <p:nvSpPr>
          <p:cNvPr id="123" name="Google Shape;123;p86"/>
          <p:cNvSpPr/>
          <p:nvPr/>
        </p:nvSpPr>
        <p:spPr>
          <a:xfrm>
            <a:off x="3883077" y="3264832"/>
            <a:ext cx="1691666" cy="1660773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SUD Treatment</a:t>
            </a:r>
            <a:endParaRPr/>
          </a:p>
        </p:txBody>
      </p:sp>
      <p:sp>
        <p:nvSpPr>
          <p:cNvPr id="124" name="Google Shape;124;p86"/>
          <p:cNvSpPr/>
          <p:nvPr/>
        </p:nvSpPr>
        <p:spPr>
          <a:xfrm>
            <a:off x="7039722" y="3231831"/>
            <a:ext cx="1542740" cy="162196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PCP &amp; FQHCs</a:t>
            </a:r>
            <a:endParaRPr/>
          </a:p>
        </p:txBody>
      </p:sp>
      <p:sp>
        <p:nvSpPr>
          <p:cNvPr id="125" name="Google Shape;125;p86"/>
          <p:cNvSpPr/>
          <p:nvPr/>
        </p:nvSpPr>
        <p:spPr>
          <a:xfrm rot="5400000">
            <a:off x="2873060" y="3955680"/>
            <a:ext cx="585994" cy="1313906"/>
          </a:xfrm>
          <a:prstGeom prst="rightBracket">
            <a:avLst>
              <a:gd fmla="val 8333" name="adj"/>
            </a:avLst>
          </a:prstGeom>
          <a:noFill/>
          <a:ln cap="flat" cmpd="sng" w="76200">
            <a:solidFill>
              <a:schemeClr val="accent1"/>
            </a:solidFill>
            <a:prstDash val="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86"/>
          <p:cNvSpPr/>
          <p:nvPr/>
        </p:nvSpPr>
        <p:spPr>
          <a:xfrm rot="5400000">
            <a:off x="6032490" y="4001921"/>
            <a:ext cx="585994" cy="1313906"/>
          </a:xfrm>
          <a:prstGeom prst="rightBracket">
            <a:avLst>
              <a:gd fmla="val 8333" name="adj"/>
            </a:avLst>
          </a:prstGeom>
          <a:noFill/>
          <a:ln cap="flat" cmpd="sng" w="76200">
            <a:solidFill>
              <a:schemeClr val="accent1"/>
            </a:solidFill>
            <a:prstDash val="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86"/>
          <p:cNvSpPr txBox="1"/>
          <p:nvPr/>
        </p:nvSpPr>
        <p:spPr>
          <a:xfrm>
            <a:off x="2346470" y="3135989"/>
            <a:ext cx="1579920" cy="18158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17% receive SUD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Tx after discharge,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24% from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hospitals,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readmit in 90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days, 50% from </a:t>
            </a:r>
            <a:b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 return in 12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months </a:t>
            </a:r>
            <a:endParaRPr/>
          </a:p>
        </p:txBody>
      </p:sp>
      <p:sp>
        <p:nvSpPr>
          <p:cNvPr id="128" name="Google Shape;128;p86"/>
          <p:cNvSpPr txBox="1"/>
          <p:nvPr/>
        </p:nvSpPr>
        <p:spPr>
          <a:xfrm>
            <a:off x="5693795" y="3037909"/>
            <a:ext cx="1363387" cy="18158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35% complete 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Single episode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SUD tx, 8%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receive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Medications,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400% increase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risk of OD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after discharge </a:t>
            </a:r>
            <a:endParaRPr/>
          </a:p>
        </p:txBody>
      </p:sp>
      <p:sp>
        <p:nvSpPr>
          <p:cNvPr id="129" name="Google Shape;129;p86"/>
          <p:cNvSpPr/>
          <p:nvPr/>
        </p:nvSpPr>
        <p:spPr>
          <a:xfrm rot="5400000">
            <a:off x="9193479" y="3797130"/>
            <a:ext cx="585994" cy="1565477"/>
          </a:xfrm>
          <a:prstGeom prst="rightBracket">
            <a:avLst>
              <a:gd fmla="val 8333" name="adj"/>
            </a:avLst>
          </a:prstGeom>
          <a:noFill/>
          <a:ln cap="flat" cmpd="sng" w="76200">
            <a:solidFill>
              <a:schemeClr val="accent1"/>
            </a:solidFill>
            <a:prstDash val="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86"/>
          <p:cNvSpPr txBox="1"/>
          <p:nvPr/>
        </p:nvSpPr>
        <p:spPr>
          <a:xfrm>
            <a:off x="8558917" y="2575080"/>
            <a:ext cx="1754914" cy="22467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Fewer than 20%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Receive medical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Care, pregnant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Women are more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Likely be to declined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Access to MAT or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Medical care,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minorities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Less likely to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receive MAT</a:t>
            </a:r>
            <a:endParaRPr/>
          </a:p>
        </p:txBody>
      </p:sp>
      <p:sp>
        <p:nvSpPr>
          <p:cNvPr id="131" name="Google Shape;131;p86"/>
          <p:cNvSpPr/>
          <p:nvPr/>
        </p:nvSpPr>
        <p:spPr>
          <a:xfrm>
            <a:off x="3340659" y="1604059"/>
            <a:ext cx="2906584" cy="1660774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11% of People with a SUD seek tx each year (20% for OUD) </a:t>
            </a:r>
            <a:endParaRPr/>
          </a:p>
        </p:txBody>
      </p:sp>
      <p:sp>
        <p:nvSpPr>
          <p:cNvPr id="132" name="Google Shape;132;p86"/>
          <p:cNvSpPr/>
          <p:nvPr/>
        </p:nvSpPr>
        <p:spPr>
          <a:xfrm>
            <a:off x="10174976" y="3155568"/>
            <a:ext cx="1640590" cy="1666281"/>
          </a:xfrm>
          <a:prstGeom prst="flowChartConnector">
            <a:avLst/>
          </a:prstGeom>
          <a:solidFill>
            <a:schemeClr val="accent2"/>
          </a:solidFill>
          <a:ln cap="flat" cmpd="sng" w="12700">
            <a:solidFill>
              <a:srgbClr val="AC5B2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High risk of crisis &amp; cycling back to ED or hospital</a:t>
            </a:r>
            <a:endParaRPr/>
          </a:p>
        </p:txBody>
      </p:sp>
      <p:sp>
        <p:nvSpPr>
          <p:cNvPr id="133" name="Google Shape;133;p86"/>
          <p:cNvSpPr/>
          <p:nvPr/>
        </p:nvSpPr>
        <p:spPr>
          <a:xfrm rot="10800000">
            <a:off x="2635692" y="4831417"/>
            <a:ext cx="8497357" cy="1180676"/>
          </a:xfrm>
          <a:prstGeom prst="bentArrow">
            <a:avLst>
              <a:gd fmla="val 25000" name="adj1"/>
              <a:gd fmla="val 25000" name="adj2"/>
              <a:gd fmla="val 25000" name="adj3"/>
              <a:gd fmla="val 43750" name="adj4"/>
            </a:avLst>
          </a:prstGeom>
          <a:solidFill>
            <a:srgbClr val="FFC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86"/>
          <p:cNvSpPr/>
          <p:nvPr/>
        </p:nvSpPr>
        <p:spPr>
          <a:xfrm>
            <a:off x="6238064" y="1441390"/>
            <a:ext cx="3101188" cy="1815882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90% of people with SUD have contact with healthcare provider/ annually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87"/>
          <p:cNvSpPr txBox="1"/>
          <p:nvPr>
            <p:ph type="title"/>
          </p:nvPr>
        </p:nvSpPr>
        <p:spPr>
          <a:xfrm>
            <a:off x="1767839" y="365125"/>
            <a:ext cx="745236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/>
              <a:t>Literature Reviews on MAT &amp; OUD </a:t>
            </a:r>
            <a:endParaRPr/>
          </a:p>
        </p:txBody>
      </p:sp>
      <p:pic>
        <p:nvPicPr>
          <p:cNvPr id="140" name="Google Shape;140;p8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3984" y="192405"/>
            <a:ext cx="1499235" cy="120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8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220201" y="508317"/>
            <a:ext cx="2796857" cy="890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8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635694" y="6405563"/>
            <a:ext cx="6859652" cy="31197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43" name="Google Shape;143;p87"/>
          <p:cNvGraphicFramePr/>
          <p:nvPr/>
        </p:nvGraphicFramePr>
        <p:xfrm>
          <a:off x="609600" y="1447799"/>
          <a:ext cx="11201400" cy="4821025"/>
        </p:xfrm>
        <a:graphic>
          <a:graphicData uri="http://schemas.openxmlformats.org/drawingml/2006/chart">
            <c:chart r:id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88"/>
          <p:cNvSpPr txBox="1"/>
          <p:nvPr>
            <p:ph type="title"/>
          </p:nvPr>
        </p:nvSpPr>
        <p:spPr>
          <a:xfrm>
            <a:off x="1767839" y="365125"/>
            <a:ext cx="745236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/>
              <a:t>Engaging People with an OUD in the Community – Intercept before the Crisis </a:t>
            </a:r>
            <a:endParaRPr/>
          </a:p>
        </p:txBody>
      </p:sp>
      <p:pic>
        <p:nvPicPr>
          <p:cNvPr id="149" name="Google Shape;149;p8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3984" y="192405"/>
            <a:ext cx="1499235" cy="120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8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220201" y="508317"/>
            <a:ext cx="2796857" cy="890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8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635694" y="6405563"/>
            <a:ext cx="6859652" cy="311973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88"/>
          <p:cNvSpPr/>
          <p:nvPr/>
        </p:nvSpPr>
        <p:spPr>
          <a:xfrm>
            <a:off x="5187948" y="2537246"/>
            <a:ext cx="1892302" cy="782217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Hospitals &amp; EDs </a:t>
            </a:r>
            <a:endParaRPr/>
          </a:p>
        </p:txBody>
      </p:sp>
      <p:sp>
        <p:nvSpPr>
          <p:cNvPr id="153" name="Google Shape;153;p88"/>
          <p:cNvSpPr/>
          <p:nvPr/>
        </p:nvSpPr>
        <p:spPr>
          <a:xfrm>
            <a:off x="1253765" y="1564849"/>
            <a:ext cx="3770721" cy="951338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Train peers/ recovery coaches to find people in jails, homeless shelters &amp; at home after an EMS contact </a:t>
            </a:r>
            <a:endParaRPr/>
          </a:p>
        </p:txBody>
      </p:sp>
      <p:sp>
        <p:nvSpPr>
          <p:cNvPr id="154" name="Google Shape;154;p88"/>
          <p:cNvSpPr/>
          <p:nvPr/>
        </p:nvSpPr>
        <p:spPr>
          <a:xfrm>
            <a:off x="1917700" y="4623305"/>
            <a:ext cx="3428998" cy="1513969"/>
          </a:xfrm>
          <a:prstGeom prst="flowChartAlternateProcess">
            <a:avLst/>
          </a:prstGeom>
          <a:solidFill>
            <a:srgbClr val="B3C6E7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 study – pre-post using a Opioid Use Disorder Cascade of Care Model) – Trained peers outreach workers contacted individuals in high risk areas – 59% were engaged &amp; 42% initiated MAT  </a:t>
            </a:r>
            <a:endParaRPr/>
          </a:p>
        </p:txBody>
      </p:sp>
      <p:sp>
        <p:nvSpPr>
          <p:cNvPr id="155" name="Google Shape;155;p88"/>
          <p:cNvSpPr/>
          <p:nvPr/>
        </p:nvSpPr>
        <p:spPr>
          <a:xfrm>
            <a:off x="6756403" y="4623305"/>
            <a:ext cx="3428998" cy="1513969"/>
          </a:xfrm>
          <a:prstGeom prst="flowChartAlternateProcess">
            <a:avLst/>
          </a:prstGeom>
          <a:solidFill>
            <a:srgbClr val="B3C6E7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 study pre-post) – 124 individuals OUD and high rates of co-occurring conditions (33% had HIV, 20% homeless, &gt;70% mental illness) – 56% were retained on buprenorphine for 12 months </a:t>
            </a:r>
            <a:endParaRPr/>
          </a:p>
        </p:txBody>
      </p:sp>
      <p:sp>
        <p:nvSpPr>
          <p:cNvPr id="156" name="Google Shape;156;p88"/>
          <p:cNvSpPr/>
          <p:nvPr/>
        </p:nvSpPr>
        <p:spPr>
          <a:xfrm>
            <a:off x="7658097" y="1431393"/>
            <a:ext cx="3512666" cy="110067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Move MAT tx to the community, such with a needle exchange center (EMS can also deliver MAT)  </a:t>
            </a:r>
            <a:endParaRPr/>
          </a:p>
        </p:txBody>
      </p:sp>
      <p:sp>
        <p:nvSpPr>
          <p:cNvPr id="157" name="Google Shape;157;p88"/>
          <p:cNvSpPr/>
          <p:nvPr/>
        </p:nvSpPr>
        <p:spPr>
          <a:xfrm>
            <a:off x="2216149" y="2906339"/>
            <a:ext cx="1892302" cy="782217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Community Outreach Teams </a:t>
            </a:r>
            <a:endParaRPr/>
          </a:p>
        </p:txBody>
      </p:sp>
      <p:sp>
        <p:nvSpPr>
          <p:cNvPr id="158" name="Google Shape;158;p88"/>
          <p:cNvSpPr/>
          <p:nvPr/>
        </p:nvSpPr>
        <p:spPr>
          <a:xfrm>
            <a:off x="8254999" y="2930946"/>
            <a:ext cx="1892302" cy="782217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 &amp; needle exchange clinics </a:t>
            </a:r>
            <a:endParaRPr/>
          </a:p>
        </p:txBody>
      </p:sp>
      <p:sp>
        <p:nvSpPr>
          <p:cNvPr id="159" name="Google Shape;159;p88"/>
          <p:cNvSpPr/>
          <p:nvPr/>
        </p:nvSpPr>
        <p:spPr>
          <a:xfrm>
            <a:off x="3105150" y="3721044"/>
            <a:ext cx="5981700" cy="782216"/>
          </a:xfrm>
          <a:prstGeom prst="curvedUp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88"/>
          <p:cNvSpPr txBox="1"/>
          <p:nvPr/>
        </p:nvSpPr>
        <p:spPr>
          <a:xfrm>
            <a:off x="4260131" y="3730390"/>
            <a:ext cx="402546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Bypass the Hospital &amp; engage in MAT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89"/>
          <p:cNvSpPr txBox="1"/>
          <p:nvPr>
            <p:ph type="title"/>
          </p:nvPr>
        </p:nvSpPr>
        <p:spPr>
          <a:xfrm>
            <a:off x="1767839" y="365125"/>
            <a:ext cx="745236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/>
              <a:t>Creating a System of Continuous Care for </a:t>
            </a:r>
            <a:br>
              <a:rPr lang="en-US" sz="2800"/>
            </a:br>
            <a:r>
              <a:rPr lang="en-US" sz="2800"/>
              <a:t>People with an OUD – Starting in Hospitals and EDs </a:t>
            </a:r>
            <a:endParaRPr/>
          </a:p>
        </p:txBody>
      </p:sp>
      <p:pic>
        <p:nvPicPr>
          <p:cNvPr id="166" name="Google Shape;166;p8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3984" y="192405"/>
            <a:ext cx="1499235" cy="120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8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220201" y="508317"/>
            <a:ext cx="2796857" cy="890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8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635694" y="6405563"/>
            <a:ext cx="6859652" cy="311973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89"/>
          <p:cNvSpPr/>
          <p:nvPr/>
        </p:nvSpPr>
        <p:spPr>
          <a:xfrm>
            <a:off x="1876719" y="3158808"/>
            <a:ext cx="3428998" cy="78740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Hospitals &amp; EDs – </a:t>
            </a:r>
            <a:endParaRPr/>
          </a:p>
        </p:txBody>
      </p:sp>
      <p:sp>
        <p:nvSpPr>
          <p:cNvPr id="170" name="Google Shape;170;p89"/>
          <p:cNvSpPr/>
          <p:nvPr/>
        </p:nvSpPr>
        <p:spPr>
          <a:xfrm>
            <a:off x="1876719" y="1577658"/>
            <a:ext cx="3657600" cy="130175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Initiate tx rapidly – lower suffering by initiating  buprenorphine maintenance tx in any healthcare setting </a:t>
            </a:r>
            <a:endParaRPr/>
          </a:p>
        </p:txBody>
      </p:sp>
      <p:sp>
        <p:nvSpPr>
          <p:cNvPr id="171" name="Google Shape;171;p89"/>
          <p:cNvSpPr/>
          <p:nvPr/>
        </p:nvSpPr>
        <p:spPr>
          <a:xfrm>
            <a:off x="1876719" y="4139884"/>
            <a:ext cx="3428999" cy="847725"/>
          </a:xfrm>
          <a:prstGeom prst="flowChartAlternateProcess">
            <a:avLst/>
          </a:prstGeom>
          <a:solidFill>
            <a:srgbClr val="B3C6E7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(3 RCT studies)&gt;70% of patients receiving buprenorphine in the ED connect with SUD tx at discharge</a:t>
            </a:r>
            <a:endParaRPr/>
          </a:p>
        </p:txBody>
      </p:sp>
      <p:sp>
        <p:nvSpPr>
          <p:cNvPr id="172" name="Google Shape;172;p89"/>
          <p:cNvSpPr/>
          <p:nvPr/>
        </p:nvSpPr>
        <p:spPr>
          <a:xfrm>
            <a:off x="1889419" y="5206683"/>
            <a:ext cx="3428998" cy="1143000"/>
          </a:xfrm>
          <a:prstGeom prst="flowChartAlternateProcess">
            <a:avLst/>
          </a:prstGeom>
          <a:solidFill>
            <a:srgbClr val="B3C6E7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 study) 72% of patients receiving buprenorphine in hospital connect with tx after  discharge, (1 study) found 50% reduction in 30 &amp; 90 day readmission rates </a:t>
            </a:r>
            <a:endParaRPr/>
          </a:p>
        </p:txBody>
      </p:sp>
      <p:sp>
        <p:nvSpPr>
          <p:cNvPr id="173" name="Google Shape;173;p89"/>
          <p:cNvSpPr/>
          <p:nvPr/>
        </p:nvSpPr>
        <p:spPr>
          <a:xfrm>
            <a:off x="6715422" y="3158808"/>
            <a:ext cx="3428998" cy="78740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Bridge Clinics for Harm Reduction &amp; Warm Handoffs  </a:t>
            </a:r>
            <a:endParaRPr/>
          </a:p>
        </p:txBody>
      </p:sp>
      <p:sp>
        <p:nvSpPr>
          <p:cNvPr id="174" name="Google Shape;174;p89"/>
          <p:cNvSpPr/>
          <p:nvPr/>
        </p:nvSpPr>
        <p:spPr>
          <a:xfrm>
            <a:off x="6715421" y="1577658"/>
            <a:ext cx="3238498" cy="126365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Create a “hot” handoff to a 24-hour clinic from the ED for stabilization &amp; rapid triage to tx </a:t>
            </a:r>
            <a:endParaRPr/>
          </a:p>
        </p:txBody>
      </p:sp>
      <p:sp>
        <p:nvSpPr>
          <p:cNvPr id="175" name="Google Shape;175;p89"/>
          <p:cNvSpPr/>
          <p:nvPr/>
        </p:nvSpPr>
        <p:spPr>
          <a:xfrm>
            <a:off x="6715422" y="4139884"/>
            <a:ext cx="3428999" cy="847725"/>
          </a:xfrm>
          <a:prstGeom prst="flowChartAlternateProcess">
            <a:avLst/>
          </a:prstGeom>
          <a:solidFill>
            <a:srgbClr val="B3C6E7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 study, qualitative) – positive patient experience – noting flexibility, accessibility &amp; linking to Peers &amp; services </a:t>
            </a:r>
            <a:endParaRPr/>
          </a:p>
        </p:txBody>
      </p:sp>
      <p:sp>
        <p:nvSpPr>
          <p:cNvPr id="176" name="Google Shape;176;p89"/>
          <p:cNvSpPr/>
          <p:nvPr/>
        </p:nvSpPr>
        <p:spPr>
          <a:xfrm>
            <a:off x="6728122" y="5206683"/>
            <a:ext cx="3428998" cy="1143000"/>
          </a:xfrm>
          <a:prstGeom prst="flowChartAlternateProcess">
            <a:avLst/>
          </a:prstGeom>
          <a:solidFill>
            <a:srgbClr val="B3C6E7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 study) used a PDA (patient decision aid) to improve acceptance of medications  - 3 fold increase in patients inducted on buprenorphine</a:t>
            </a:r>
            <a:endParaRPr/>
          </a:p>
        </p:txBody>
      </p:sp>
      <p:cxnSp>
        <p:nvCxnSpPr>
          <p:cNvPr id="177" name="Google Shape;177;p89"/>
          <p:cNvCxnSpPr>
            <a:stCxn id="169" idx="3"/>
            <a:endCxn id="173" idx="1"/>
          </p:cNvCxnSpPr>
          <p:nvPr/>
        </p:nvCxnSpPr>
        <p:spPr>
          <a:xfrm>
            <a:off x="5305717" y="3552508"/>
            <a:ext cx="1409700" cy="0"/>
          </a:xfrm>
          <a:prstGeom prst="straightConnector1">
            <a:avLst/>
          </a:prstGeom>
          <a:noFill/>
          <a:ln cap="flat" cmpd="sng" w="196850">
            <a:solidFill>
              <a:schemeClr val="accent1"/>
            </a:solidFill>
            <a:prstDash val="solid"/>
            <a:miter lim="800000"/>
            <a:headEnd len="sm" w="sm" type="none"/>
            <a:tailEnd len="med" w="med" type="stealth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90"/>
          <p:cNvSpPr txBox="1"/>
          <p:nvPr>
            <p:ph type="title"/>
          </p:nvPr>
        </p:nvSpPr>
        <p:spPr>
          <a:xfrm>
            <a:off x="1767839" y="365125"/>
            <a:ext cx="745236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/>
              <a:t>Recovery Coaches (RCs), Peers and Coordinators </a:t>
            </a:r>
            <a:br>
              <a:rPr lang="en-US" sz="2800"/>
            </a:br>
            <a:r>
              <a:rPr lang="en-US" sz="2800"/>
              <a:t>Providing Door-to-Door Service </a:t>
            </a:r>
            <a:endParaRPr/>
          </a:p>
        </p:txBody>
      </p:sp>
      <p:pic>
        <p:nvPicPr>
          <p:cNvPr id="183" name="Google Shape;183;p9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3984" y="192405"/>
            <a:ext cx="1499235" cy="120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9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220201" y="508317"/>
            <a:ext cx="2796857" cy="890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9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635694" y="6405563"/>
            <a:ext cx="6859652" cy="311973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90"/>
          <p:cNvSpPr/>
          <p:nvPr/>
        </p:nvSpPr>
        <p:spPr>
          <a:xfrm>
            <a:off x="1752600" y="2946400"/>
            <a:ext cx="2895600" cy="78740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Hospitals &amp; EDs </a:t>
            </a:r>
            <a:endParaRPr/>
          </a:p>
        </p:txBody>
      </p:sp>
      <p:sp>
        <p:nvSpPr>
          <p:cNvPr id="187" name="Google Shape;187;p90"/>
          <p:cNvSpPr/>
          <p:nvPr/>
        </p:nvSpPr>
        <p:spPr>
          <a:xfrm>
            <a:off x="7277100" y="2946400"/>
            <a:ext cx="2895601" cy="78740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SUD Tx or PCP  </a:t>
            </a:r>
            <a:endParaRPr/>
          </a:p>
        </p:txBody>
      </p:sp>
      <p:sp>
        <p:nvSpPr>
          <p:cNvPr id="188" name="Google Shape;188;p90"/>
          <p:cNvSpPr/>
          <p:nvPr/>
        </p:nvSpPr>
        <p:spPr>
          <a:xfrm>
            <a:off x="2743200" y="1584322"/>
            <a:ext cx="4876800" cy="1001715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Guide individuals from the ED to either a PCP or BH provider with a peer or community outreach staff member</a:t>
            </a:r>
            <a:endParaRPr/>
          </a:p>
        </p:txBody>
      </p:sp>
      <p:sp>
        <p:nvSpPr>
          <p:cNvPr id="189" name="Google Shape;189;p90"/>
          <p:cNvSpPr/>
          <p:nvPr/>
        </p:nvSpPr>
        <p:spPr>
          <a:xfrm>
            <a:off x="1727201" y="3983037"/>
            <a:ext cx="3428999" cy="1011237"/>
          </a:xfrm>
          <a:prstGeom prst="flowChartAlternateProcess">
            <a:avLst/>
          </a:prstGeom>
          <a:solidFill>
            <a:srgbClr val="B3C6E7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 RCT study) – patients recovering from an overdose were 8 time more likely to receive SUD tx  &amp; MAT compared to a referral only group</a:t>
            </a:r>
            <a:endParaRPr/>
          </a:p>
        </p:txBody>
      </p:sp>
      <p:sp>
        <p:nvSpPr>
          <p:cNvPr id="190" name="Google Shape;190;p90"/>
          <p:cNvSpPr/>
          <p:nvPr/>
        </p:nvSpPr>
        <p:spPr>
          <a:xfrm>
            <a:off x="1727200" y="5159374"/>
            <a:ext cx="3428998" cy="1143000"/>
          </a:xfrm>
          <a:prstGeom prst="flowChartAlternateProcess">
            <a:avLst/>
          </a:prstGeom>
          <a:solidFill>
            <a:srgbClr val="B3C6E7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 study, qualitative– 2 publications) – described effectiveness of RCs working in ED to engage people with any SUD, including OUD </a:t>
            </a:r>
            <a:endParaRPr/>
          </a:p>
        </p:txBody>
      </p:sp>
      <p:cxnSp>
        <p:nvCxnSpPr>
          <p:cNvPr id="191" name="Google Shape;191;p90"/>
          <p:cNvCxnSpPr>
            <a:stCxn id="186" idx="3"/>
            <a:endCxn id="187" idx="1"/>
          </p:cNvCxnSpPr>
          <p:nvPr/>
        </p:nvCxnSpPr>
        <p:spPr>
          <a:xfrm>
            <a:off x="4648200" y="3340100"/>
            <a:ext cx="2628900" cy="0"/>
          </a:xfrm>
          <a:prstGeom prst="straightConnector1">
            <a:avLst/>
          </a:prstGeom>
          <a:noFill/>
          <a:ln cap="flat" cmpd="sng" w="193675">
            <a:solidFill>
              <a:schemeClr val="accent1"/>
            </a:solidFill>
            <a:prstDash val="dash"/>
            <a:miter lim="800000"/>
            <a:headEnd len="sm" w="sm" type="none"/>
            <a:tailEnd len="med" w="med" type="stealth"/>
          </a:ln>
        </p:spPr>
      </p:cxnSp>
      <p:sp>
        <p:nvSpPr>
          <p:cNvPr id="192" name="Google Shape;192;p90"/>
          <p:cNvSpPr/>
          <p:nvPr/>
        </p:nvSpPr>
        <p:spPr>
          <a:xfrm>
            <a:off x="6743703" y="3982244"/>
            <a:ext cx="3428999" cy="1011237"/>
          </a:xfrm>
          <a:prstGeom prst="flowChartAlternateProcess">
            <a:avLst/>
          </a:prstGeom>
          <a:solidFill>
            <a:srgbClr val="B3C6E7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 meta analysis – 6 RCTs)  - individuals receiving community-based case management are 3 times more likely to engage in MAT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91"/>
          <p:cNvSpPr txBox="1"/>
          <p:nvPr>
            <p:ph type="title"/>
          </p:nvPr>
        </p:nvSpPr>
        <p:spPr>
          <a:xfrm>
            <a:off x="1767839" y="365125"/>
            <a:ext cx="745236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/>
              <a:t>Retaining Individuals in a Continuum – </a:t>
            </a:r>
            <a:br>
              <a:rPr lang="en-US" sz="2800"/>
            </a:br>
            <a:r>
              <a:rPr lang="en-US" sz="2800"/>
              <a:t>Stepped Care and Medication Triage over Years </a:t>
            </a:r>
            <a:endParaRPr/>
          </a:p>
        </p:txBody>
      </p:sp>
      <p:pic>
        <p:nvPicPr>
          <p:cNvPr id="198" name="Google Shape;198;p9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3984" y="192405"/>
            <a:ext cx="1499235" cy="120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9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220201" y="508317"/>
            <a:ext cx="2796857" cy="890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9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635694" y="6405563"/>
            <a:ext cx="6859652" cy="311973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91"/>
          <p:cNvSpPr/>
          <p:nvPr/>
        </p:nvSpPr>
        <p:spPr>
          <a:xfrm>
            <a:off x="1930400" y="2847975"/>
            <a:ext cx="3428998" cy="78740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 starting in a SUD Tx Facility – Transfer to PCP  </a:t>
            </a:r>
            <a:endParaRPr/>
          </a:p>
        </p:txBody>
      </p:sp>
      <p:sp>
        <p:nvSpPr>
          <p:cNvPr id="202" name="Google Shape;202;p91"/>
          <p:cNvSpPr/>
          <p:nvPr/>
        </p:nvSpPr>
        <p:spPr>
          <a:xfrm>
            <a:off x="364503" y="1508045"/>
            <a:ext cx="5715000" cy="1085849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Provide stepped care models that rely on measurement-based metrics &amp; triage of medications &amp; counseling to hold onto patients over time</a:t>
            </a:r>
            <a:endParaRPr/>
          </a:p>
        </p:txBody>
      </p:sp>
      <p:sp>
        <p:nvSpPr>
          <p:cNvPr id="203" name="Google Shape;203;p91"/>
          <p:cNvSpPr/>
          <p:nvPr/>
        </p:nvSpPr>
        <p:spPr>
          <a:xfrm>
            <a:off x="1193799" y="3743325"/>
            <a:ext cx="4254499" cy="1143000"/>
          </a:xfrm>
          <a:prstGeom prst="flowChartAlternateProcess">
            <a:avLst/>
          </a:prstGeom>
          <a:solidFill>
            <a:srgbClr val="B3C6E7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(2 studies, 3 publications) – the hub &amp; spoke model - engage in OTP &amp; transfer to OBOTs over time  - significant increase in MAT (94% in one), reductions in overdose , increase access to MAT , no increase in costs </a:t>
            </a:r>
            <a:endParaRPr/>
          </a:p>
        </p:txBody>
      </p:sp>
      <p:sp>
        <p:nvSpPr>
          <p:cNvPr id="204" name="Google Shape;204;p91"/>
          <p:cNvSpPr/>
          <p:nvPr/>
        </p:nvSpPr>
        <p:spPr>
          <a:xfrm>
            <a:off x="1249902" y="4994275"/>
            <a:ext cx="4254500" cy="1143000"/>
          </a:xfrm>
          <a:prstGeom prst="flowChartAlternateProcess">
            <a:avLst/>
          </a:prstGeom>
          <a:solidFill>
            <a:srgbClr val="B3C6E7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 study, pre-post) – medication first model in MO, 38 sites – increase access to MAT from 45% to 85% in target site, wait time was reduced from 8 days to 0, &amp; retention increased by 24% at 1,3 &amp; 6 months &amp; a decrease in overall costs </a:t>
            </a:r>
            <a:endParaRPr/>
          </a:p>
        </p:txBody>
      </p:sp>
      <p:sp>
        <p:nvSpPr>
          <p:cNvPr id="205" name="Google Shape;205;p91"/>
          <p:cNvSpPr/>
          <p:nvPr/>
        </p:nvSpPr>
        <p:spPr>
          <a:xfrm>
            <a:off x="6769103" y="2847975"/>
            <a:ext cx="3428998" cy="78740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 in a PCP -  triage with SUD tx providers  or enhance SUD tx with stepped Care  </a:t>
            </a:r>
            <a:endParaRPr/>
          </a:p>
        </p:txBody>
      </p:sp>
      <p:sp>
        <p:nvSpPr>
          <p:cNvPr id="206" name="Google Shape;206;p91"/>
          <p:cNvSpPr/>
          <p:nvPr/>
        </p:nvSpPr>
        <p:spPr>
          <a:xfrm>
            <a:off x="6477000" y="1489075"/>
            <a:ext cx="5410200" cy="10414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Create clinical pathways based on empirical knowledge of effective tx, dosage levels &amp; tailoring counseling to metrics of treatment response</a:t>
            </a:r>
            <a:endParaRPr/>
          </a:p>
        </p:txBody>
      </p:sp>
      <p:sp>
        <p:nvSpPr>
          <p:cNvPr id="207" name="Google Shape;207;p91"/>
          <p:cNvSpPr/>
          <p:nvPr/>
        </p:nvSpPr>
        <p:spPr>
          <a:xfrm>
            <a:off x="6743703" y="3733801"/>
            <a:ext cx="3428999" cy="1143000"/>
          </a:xfrm>
          <a:prstGeom prst="flowChartAlternateProcess">
            <a:avLst/>
          </a:prstGeom>
          <a:solidFill>
            <a:srgbClr val="B3C6E7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 study, pre-post) – multiple PCPs in MA implemented collaborative care model for OBOTs  - 12 month retention rates increased from XX to 65% </a:t>
            </a:r>
            <a:endParaRPr/>
          </a:p>
        </p:txBody>
      </p:sp>
      <p:sp>
        <p:nvSpPr>
          <p:cNvPr id="208" name="Google Shape;208;p91"/>
          <p:cNvSpPr/>
          <p:nvPr/>
        </p:nvSpPr>
        <p:spPr>
          <a:xfrm>
            <a:off x="6756403" y="4994275"/>
            <a:ext cx="3428998" cy="1143000"/>
          </a:xfrm>
          <a:prstGeom prst="flowChartAlternateProcess">
            <a:avLst/>
          </a:prstGeom>
          <a:solidFill>
            <a:srgbClr val="B3C6E7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 RCT – multiple pre-post studies) – Motivational Stepped Care developed at Johns Hopkins  for individuals with an OUD in an OTP  - high retention in full MSC model </a:t>
            </a:r>
            <a:endParaRPr/>
          </a:p>
        </p:txBody>
      </p:sp>
      <p:cxnSp>
        <p:nvCxnSpPr>
          <p:cNvPr id="209" name="Google Shape;209;p91"/>
          <p:cNvCxnSpPr/>
          <p:nvPr/>
        </p:nvCxnSpPr>
        <p:spPr>
          <a:xfrm>
            <a:off x="5359398" y="3048000"/>
            <a:ext cx="1384304" cy="0"/>
          </a:xfrm>
          <a:prstGeom prst="straightConnector1">
            <a:avLst/>
          </a:prstGeom>
          <a:noFill/>
          <a:ln cap="flat" cmpd="sng" w="158750">
            <a:solidFill>
              <a:schemeClr val="accent1"/>
            </a:solidFill>
            <a:prstDash val="solid"/>
            <a:miter lim="800000"/>
            <a:headEnd len="sm" w="sm" type="none"/>
            <a:tailEnd len="med" w="med" type="stealth"/>
          </a:ln>
        </p:spPr>
      </p:cxnSp>
      <p:cxnSp>
        <p:nvCxnSpPr>
          <p:cNvPr id="210" name="Google Shape;210;p91"/>
          <p:cNvCxnSpPr/>
          <p:nvPr/>
        </p:nvCxnSpPr>
        <p:spPr>
          <a:xfrm rot="10800000">
            <a:off x="5359398" y="3429000"/>
            <a:ext cx="1384304" cy="0"/>
          </a:xfrm>
          <a:prstGeom prst="straightConnector1">
            <a:avLst/>
          </a:prstGeom>
          <a:noFill/>
          <a:ln cap="flat" cmpd="sng" w="158750">
            <a:solidFill>
              <a:schemeClr val="accent1"/>
            </a:solidFill>
            <a:prstDash val="solid"/>
            <a:miter lim="800000"/>
            <a:headEnd len="sm" w="sm" type="none"/>
            <a:tailEnd len="med" w="med" type="stealth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92"/>
          <p:cNvSpPr txBox="1"/>
          <p:nvPr>
            <p:ph type="title"/>
          </p:nvPr>
        </p:nvSpPr>
        <p:spPr>
          <a:xfrm>
            <a:off x="1767839" y="365125"/>
            <a:ext cx="745236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/>
              <a:t>Retaining Individuals in a Continuum – </a:t>
            </a:r>
            <a:br>
              <a:rPr lang="en-US" sz="2800"/>
            </a:br>
            <a:r>
              <a:rPr lang="en-US" sz="2800"/>
              <a:t>New Frontiers in Research </a:t>
            </a:r>
            <a:endParaRPr/>
          </a:p>
        </p:txBody>
      </p:sp>
      <p:pic>
        <p:nvPicPr>
          <p:cNvPr id="216" name="Google Shape;216;p9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3984" y="192405"/>
            <a:ext cx="1499235" cy="120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9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220201" y="508317"/>
            <a:ext cx="2796857" cy="890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9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635694" y="6405563"/>
            <a:ext cx="6859652" cy="31197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19" name="Google Shape;219;p92"/>
          <p:cNvGrpSpPr/>
          <p:nvPr/>
        </p:nvGrpSpPr>
        <p:grpSpPr>
          <a:xfrm>
            <a:off x="1722120" y="1542097"/>
            <a:ext cx="8581033" cy="4806827"/>
            <a:chOff x="0" y="0"/>
            <a:chExt cx="8581033" cy="4806827"/>
          </a:xfrm>
        </p:grpSpPr>
        <p:sp>
          <p:nvSpPr>
            <p:cNvPr id="220" name="Google Shape;220;p92"/>
            <p:cNvSpPr/>
            <p:nvPr/>
          </p:nvSpPr>
          <p:spPr>
            <a:xfrm>
              <a:off x="3184925" y="2461391"/>
              <a:ext cx="2345436" cy="2345436"/>
            </a:xfrm>
            <a:prstGeom prst="ellipse">
              <a:avLst/>
            </a:prstGeom>
            <a:solidFill>
              <a:srgbClr val="FF000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92"/>
            <p:cNvSpPr txBox="1"/>
            <p:nvPr/>
          </p:nvSpPr>
          <p:spPr>
            <a:xfrm>
              <a:off x="3528406" y="2804872"/>
              <a:ext cx="1658474" cy="16584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8400" lIns="18400" spcFirstLastPara="1" rIns="18400" wrap="square" tIns="184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Calibri"/>
                <a:buNone/>
              </a:pPr>
              <a:r>
                <a:rPr lang="en-US" sz="29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Individuals with an OUD </a:t>
              </a:r>
              <a:endParaRPr/>
            </a:p>
          </p:txBody>
        </p:sp>
        <p:sp>
          <p:nvSpPr>
            <p:cNvPr id="222" name="Google Shape;222;p92"/>
            <p:cNvSpPr/>
            <p:nvPr/>
          </p:nvSpPr>
          <p:spPr>
            <a:xfrm rot="-10181350">
              <a:off x="1184840" y="2897715"/>
              <a:ext cx="1924369" cy="668449"/>
            </a:xfrm>
            <a:prstGeom prst="leftArrow">
              <a:avLst>
                <a:gd fmla="val 60000" name="adj1"/>
                <a:gd fmla="val 50000" name="adj2"/>
              </a:avLst>
            </a:prstGeom>
            <a:solidFill>
              <a:srgbClr val="ABBAD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92"/>
            <p:cNvSpPr/>
            <p:nvPr/>
          </p:nvSpPr>
          <p:spPr>
            <a:xfrm>
              <a:off x="0" y="2180192"/>
              <a:ext cx="2400757" cy="1759055"/>
            </a:xfrm>
            <a:prstGeom prst="roundRect">
              <a:avLst>
                <a:gd fmla="val 10000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92"/>
            <p:cNvSpPr txBox="1"/>
            <p:nvPr/>
          </p:nvSpPr>
          <p:spPr>
            <a:xfrm>
              <a:off x="51521" y="2231713"/>
              <a:ext cx="2297715" cy="165601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375" lIns="32375" spcFirstLastPara="1" rIns="32375" wrap="square" tIns="323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en-US" sz="1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Web &amp; phone based technology for CBT &amp; MAT (1 RCT) – significant increase in negative urines &amp; tx retention </a:t>
              </a:r>
              <a:endParaRPr/>
            </a:p>
          </p:txBody>
        </p:sp>
        <p:sp>
          <p:nvSpPr>
            <p:cNvPr id="225" name="Google Shape;225;p92"/>
            <p:cNvSpPr/>
            <p:nvPr/>
          </p:nvSpPr>
          <p:spPr>
            <a:xfrm rot="-7116972">
              <a:off x="2381174" y="1366941"/>
              <a:ext cx="1843769" cy="668449"/>
            </a:xfrm>
            <a:prstGeom prst="leftArrow">
              <a:avLst>
                <a:gd fmla="val 60000" name="adj1"/>
                <a:gd fmla="val 50000" name="adj2"/>
              </a:avLst>
            </a:prstGeom>
            <a:solidFill>
              <a:srgbClr val="ABBAD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92"/>
            <p:cNvSpPr/>
            <p:nvPr/>
          </p:nvSpPr>
          <p:spPr>
            <a:xfrm>
              <a:off x="1258067" y="626"/>
              <a:ext cx="3206929" cy="1782531"/>
            </a:xfrm>
            <a:prstGeom prst="roundRect">
              <a:avLst>
                <a:gd fmla="val 10000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92"/>
            <p:cNvSpPr txBox="1"/>
            <p:nvPr/>
          </p:nvSpPr>
          <p:spPr>
            <a:xfrm>
              <a:off x="1310276" y="52835"/>
              <a:ext cx="3102511" cy="167811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375" lIns="32375" spcFirstLastPara="1" rIns="32375" wrap="square" tIns="323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en-US" sz="1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Center for Medicare and Medicaid (CMS) – requiring all payers to transition fee-for-service funding to Valued-Based-Payment models - substantial interest in using VBPs to transform SUD tx </a:t>
              </a:r>
              <a:endParaRPr/>
            </a:p>
          </p:txBody>
        </p:sp>
        <p:sp>
          <p:nvSpPr>
            <p:cNvPr id="228" name="Google Shape;228;p92"/>
            <p:cNvSpPr/>
            <p:nvPr/>
          </p:nvSpPr>
          <p:spPr>
            <a:xfrm rot="-3543580">
              <a:off x="4552086" y="1375841"/>
              <a:ext cx="1917827" cy="668449"/>
            </a:xfrm>
            <a:prstGeom prst="leftArrow">
              <a:avLst>
                <a:gd fmla="val 60000" name="adj1"/>
                <a:gd fmla="val 50000" name="adj2"/>
              </a:avLst>
            </a:prstGeom>
            <a:solidFill>
              <a:srgbClr val="ABBAD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92"/>
            <p:cNvSpPr/>
            <p:nvPr/>
          </p:nvSpPr>
          <p:spPr>
            <a:xfrm>
              <a:off x="4586162" y="0"/>
              <a:ext cx="2835717" cy="1775205"/>
            </a:xfrm>
            <a:prstGeom prst="roundRect">
              <a:avLst>
                <a:gd fmla="val 10000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Google Shape;230;p92"/>
            <p:cNvSpPr txBox="1"/>
            <p:nvPr/>
          </p:nvSpPr>
          <p:spPr>
            <a:xfrm>
              <a:off x="4638156" y="51994"/>
              <a:ext cx="2731729" cy="16712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375" lIns="32375" spcFirstLastPara="1" rIns="32375" wrap="square" tIns="323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en-US" sz="1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Using diacetylmorphine (the 4</a:t>
              </a:r>
              <a:r>
                <a:rPr baseline="30000" lang="en-US" sz="1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th</a:t>
              </a:r>
              <a:r>
                <a:rPr lang="en-US" sz="1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MAT medication)  – multiple studies in Canada &amp; Europe – part of stepped care</a:t>
              </a:r>
              <a:endParaRPr/>
            </a:p>
          </p:txBody>
        </p:sp>
        <p:sp>
          <p:nvSpPr>
            <p:cNvPr id="231" name="Google Shape;231;p92"/>
            <p:cNvSpPr/>
            <p:nvPr/>
          </p:nvSpPr>
          <p:spPr>
            <a:xfrm rot="-940122">
              <a:off x="5557456" y="2698726"/>
              <a:ext cx="1886742" cy="668449"/>
            </a:xfrm>
            <a:prstGeom prst="leftArrow">
              <a:avLst>
                <a:gd fmla="val 60000" name="adj1"/>
                <a:gd fmla="val 50000" name="adj2"/>
              </a:avLst>
            </a:prstGeom>
            <a:solidFill>
              <a:srgbClr val="ABBAD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Google Shape;232;p92"/>
            <p:cNvSpPr/>
            <p:nvPr/>
          </p:nvSpPr>
          <p:spPr>
            <a:xfrm>
              <a:off x="6237250" y="1886904"/>
              <a:ext cx="2343783" cy="1782531"/>
            </a:xfrm>
            <a:prstGeom prst="roundRect">
              <a:avLst>
                <a:gd fmla="val 10000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Google Shape;233;p92"/>
            <p:cNvSpPr txBox="1"/>
            <p:nvPr/>
          </p:nvSpPr>
          <p:spPr>
            <a:xfrm>
              <a:off x="6289459" y="1939113"/>
              <a:ext cx="2239365" cy="167811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375" lIns="32375" spcFirstLastPara="1" rIns="32375" wrap="square" tIns="323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en-US" sz="1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Shatterproof Model for Performance Metrics in SUD tx – growing interest in national set of measurable outcomes</a:t>
              </a:r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" name="Google Shape;238;p9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015582"/>
            <a:ext cx="3400426" cy="2328863"/>
          </a:xfrm>
          <a:prstGeom prst="rect">
            <a:avLst/>
          </a:prstGeom>
          <a:noFill/>
          <a:ln>
            <a:noFill/>
          </a:ln>
        </p:spPr>
      </p:pic>
      <p:sp>
        <p:nvSpPr>
          <p:cNvPr id="239" name="Google Shape;239;p93"/>
          <p:cNvSpPr txBox="1"/>
          <p:nvPr>
            <p:ph type="title"/>
          </p:nvPr>
        </p:nvSpPr>
        <p:spPr>
          <a:xfrm>
            <a:off x="1767840" y="365125"/>
            <a:ext cx="718312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Addiction Overview &amp; Prioritized Research</a:t>
            </a:r>
            <a:endParaRPr/>
          </a:p>
        </p:txBody>
      </p:sp>
      <p:sp>
        <p:nvSpPr>
          <p:cNvPr id="240" name="Google Shape;240;p93"/>
          <p:cNvSpPr txBox="1"/>
          <p:nvPr>
            <p:ph idx="1" type="body"/>
          </p:nvPr>
        </p:nvSpPr>
        <p:spPr>
          <a:xfrm>
            <a:off x="1767840" y="1825625"/>
            <a:ext cx="958596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/>
              <a:t>Panel Discussion: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/>
              <a:t>David Loveland, Jane Liebschutz, Ajay Wasan</a:t>
            </a:r>
            <a:endParaRPr sz="3200"/>
          </a:p>
        </p:txBody>
      </p:sp>
      <p:pic>
        <p:nvPicPr>
          <p:cNvPr id="241" name="Google Shape;241;p9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4942" y="365125"/>
            <a:ext cx="1499235" cy="120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p9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220201" y="508317"/>
            <a:ext cx="2796857" cy="890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p9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635694" y="6405563"/>
            <a:ext cx="6859652" cy="3119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2019-10-18T11:03:07Z</dcterms:created>
  <dc:creator>Yoram Vodovotz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0x01010022E05F11347B5F438CC356E1FB585997</vt:lpwstr>
  </property>
</Properties>
</file>