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Helvetica Neue Ligh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YI9wEcmyNwc2bSslEsOqJFE+M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Italic.fntdata"/><Relationship Id="rId10" Type="http://schemas.openxmlformats.org/officeDocument/2006/relationships/font" Target="fonts/HelveticaNeueLight-italic.fntdata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HelveticaNeue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2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6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6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4"/>
          <p:cNvSpPr/>
          <p:nvPr/>
        </p:nvSpPr>
        <p:spPr>
          <a:xfrm>
            <a:off x="9632951" y="274638"/>
            <a:ext cx="649816" cy="487362"/>
          </a:xfrm>
          <a:prstGeom prst="rect">
            <a:avLst/>
          </a:prstGeom>
          <a:solidFill>
            <a:srgbClr val="D4941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94"/>
          <p:cNvSpPr/>
          <p:nvPr/>
        </p:nvSpPr>
        <p:spPr>
          <a:xfrm>
            <a:off x="10282768" y="274638"/>
            <a:ext cx="649817" cy="487362"/>
          </a:xfrm>
          <a:prstGeom prst="rect">
            <a:avLst/>
          </a:prstGeom>
          <a:solidFill>
            <a:srgbClr val="88AF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94"/>
          <p:cNvSpPr/>
          <p:nvPr/>
        </p:nvSpPr>
        <p:spPr>
          <a:xfrm>
            <a:off x="10932584" y="274638"/>
            <a:ext cx="649816" cy="487362"/>
          </a:xfrm>
          <a:prstGeom prst="rect">
            <a:avLst/>
          </a:prstGeom>
          <a:solidFill>
            <a:srgbClr val="0023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94"/>
          <p:cNvSpPr txBox="1"/>
          <p:nvPr>
            <p:ph type="title"/>
          </p:nvPr>
        </p:nvSpPr>
        <p:spPr>
          <a:xfrm>
            <a:off x="304800" y="274638"/>
            <a:ext cx="11277600" cy="487362"/>
          </a:xfrm>
          <a:prstGeom prst="rect">
            <a:avLst/>
          </a:prstGeom>
          <a:solidFill>
            <a:srgbClr val="9D282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 Light"/>
              <a:buNone/>
              <a:defRPr b="0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1" i="1" sz="1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9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5"/>
          <p:cNvSpPr txBox="1"/>
          <p:nvPr>
            <p:ph type="title"/>
          </p:nvPr>
        </p:nvSpPr>
        <p:spPr>
          <a:xfrm>
            <a:off x="1231012" y="377078"/>
            <a:ext cx="9308651" cy="890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5"/>
          <p:cNvSpPr txBox="1"/>
          <p:nvPr>
            <p:ph idx="1" type="body"/>
          </p:nvPr>
        </p:nvSpPr>
        <p:spPr>
          <a:xfrm>
            <a:off x="1234021" y="1778000"/>
            <a:ext cx="10621097" cy="445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5"/>
          <p:cNvSpPr txBox="1"/>
          <p:nvPr>
            <p:ph idx="12" type="sldNum"/>
          </p:nvPr>
        </p:nvSpPr>
        <p:spPr>
          <a:xfrm>
            <a:off x="11290300" y="6375258"/>
            <a:ext cx="742952" cy="357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95"/>
          <p:cNvSpPr txBox="1"/>
          <p:nvPr>
            <p:ph idx="11" type="ftr"/>
          </p:nvPr>
        </p:nvSpPr>
        <p:spPr>
          <a:xfrm>
            <a:off x="1231012" y="6356352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8"/>
          <p:cNvSpPr/>
          <p:nvPr/>
        </p:nvSpPr>
        <p:spPr>
          <a:xfrm>
            <a:off x="1" y="1"/>
            <a:ext cx="9472084" cy="88741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9367" y="6172200"/>
            <a:ext cx="10373784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gogasc\Desktop\UPMC_HealthPlan_CMYK.jpg" id="52" name="Google Shape;52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7118" y="6172201"/>
            <a:ext cx="2976033" cy="1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8"/>
          <p:cNvSpPr txBox="1"/>
          <p:nvPr>
            <p:ph idx="1" type="body"/>
          </p:nvPr>
        </p:nvSpPr>
        <p:spPr>
          <a:xfrm>
            <a:off x="301539" y="1144634"/>
            <a:ext cx="11586024" cy="4798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98"/>
          <p:cNvSpPr txBox="1"/>
          <p:nvPr>
            <p:ph type="title"/>
          </p:nvPr>
        </p:nvSpPr>
        <p:spPr>
          <a:xfrm>
            <a:off x="273577" y="92041"/>
            <a:ext cx="9100447" cy="650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8"/>
          <p:cNvSpPr txBox="1"/>
          <p:nvPr>
            <p:ph idx="12" type="sldNum"/>
          </p:nvPr>
        </p:nvSpPr>
        <p:spPr>
          <a:xfrm>
            <a:off x="169334" y="6257926"/>
            <a:ext cx="503767" cy="358775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20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2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15582"/>
            <a:ext cx="3400426" cy="2328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8"/>
          <p:cNvSpPr txBox="1"/>
          <p:nvPr>
            <p:ph type="title"/>
          </p:nvPr>
        </p:nvSpPr>
        <p:spPr>
          <a:xfrm>
            <a:off x="1700213" y="140464"/>
            <a:ext cx="782383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Common Pathways:  Inflammation, Epigenomics, Microbiome, Dysbiosis</a:t>
            </a:r>
            <a:endParaRPr/>
          </a:p>
        </p:txBody>
      </p:sp>
      <p:sp>
        <p:nvSpPr>
          <p:cNvPr id="109" name="Google Shape;109;p168"/>
          <p:cNvSpPr txBox="1"/>
          <p:nvPr>
            <p:ph idx="1" type="body"/>
          </p:nvPr>
        </p:nvSpPr>
        <p:spPr>
          <a:xfrm>
            <a:off x="1767840" y="1825625"/>
            <a:ext cx="9585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Yoram Vodovotz, Fabiana Ambrosio, Abbe de Vallejo, Gwen Sowa, Toren Finkel, Allison Morris</a:t>
            </a:r>
            <a:endParaRPr/>
          </a:p>
        </p:txBody>
      </p:sp>
      <p:pic>
        <p:nvPicPr>
          <p:cNvPr id="110" name="Google Shape;110;p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9"/>
          <p:cNvSpPr txBox="1"/>
          <p:nvPr>
            <p:ph type="title"/>
          </p:nvPr>
        </p:nvSpPr>
        <p:spPr>
          <a:xfrm>
            <a:off x="1767840" y="36512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LM </a:t>
            </a:r>
            <a:r>
              <a:rPr i="1" lang="en-US"/>
              <a:t>In Silico</a:t>
            </a:r>
            <a:r>
              <a:rPr lang="en-US"/>
              <a:t>: Pros &amp; Cons</a:t>
            </a:r>
            <a:endParaRPr/>
          </a:p>
        </p:txBody>
      </p:sp>
      <p:sp>
        <p:nvSpPr>
          <p:cNvPr id="118" name="Google Shape;118;p169"/>
          <p:cNvSpPr txBox="1"/>
          <p:nvPr>
            <p:ph idx="1" type="body"/>
          </p:nvPr>
        </p:nvSpPr>
        <p:spPr>
          <a:xfrm>
            <a:off x="1767840" y="1825625"/>
            <a:ext cx="95859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Little or no application of Big Data / AI in LM to date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Promise of Big Data: Discover hidden patterns &amp; relationships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Pitfalls of Big Data: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data often are not actually “Big”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Correlation is not causality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Can’t “play” the models forward (to predict) or backward (to understand) in settings outside of the training data set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Mechanistic computational models as an alternative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Causal, dynamic, predictive, explanatory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Translational applications: </a:t>
            </a:r>
            <a:r>
              <a:rPr i="1" lang="en-US"/>
              <a:t>In silico </a:t>
            </a:r>
            <a:r>
              <a:rPr lang="en-US"/>
              <a:t>clinical trials, “Digital Twins”</a:t>
            </a:r>
            <a:endParaRPr/>
          </a:p>
        </p:txBody>
      </p:sp>
      <p:pic>
        <p:nvPicPr>
          <p:cNvPr id="119" name="Google Shape;119;p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365125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0201" y="508317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0"/>
          <p:cNvSpPr txBox="1"/>
          <p:nvPr>
            <p:ph type="title"/>
          </p:nvPr>
        </p:nvSpPr>
        <p:spPr>
          <a:xfrm>
            <a:off x="1674177" y="36685"/>
            <a:ext cx="7183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Personal Biology to Guide Treatment</a:t>
            </a:r>
            <a:endParaRPr/>
          </a:p>
        </p:txBody>
      </p:sp>
      <p:pic>
        <p:nvPicPr>
          <p:cNvPr id="127" name="Google Shape;127;p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42" y="96216"/>
            <a:ext cx="149923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13067" y="20462"/>
            <a:ext cx="2796857" cy="89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694" y="6405563"/>
            <a:ext cx="6859652" cy="311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2_CTX-II" id="130" name="Google Shape;130;p170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11627" l="0" r="0" t="0"/>
          <a:stretch/>
        </p:blipFill>
        <p:spPr>
          <a:xfrm>
            <a:off x="723256" y="2235985"/>
            <a:ext cx="3628576" cy="273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02909" y="3914209"/>
            <a:ext cx="4008586" cy="205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19955" y="1501370"/>
            <a:ext cx="2618742" cy="23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08073" y="1741282"/>
            <a:ext cx="2673693" cy="196650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0"/>
          <p:cNvSpPr/>
          <p:nvPr/>
        </p:nvSpPr>
        <p:spPr>
          <a:xfrm>
            <a:off x="338910" y="1361638"/>
            <a:ext cx="11514179" cy="482110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170"/>
          <p:cNvGrpSpPr/>
          <p:nvPr/>
        </p:nvGrpSpPr>
        <p:grpSpPr>
          <a:xfrm>
            <a:off x="2530301" y="1449902"/>
            <a:ext cx="7070438" cy="4669063"/>
            <a:chOff x="849745" y="1232972"/>
            <a:chExt cx="7070438" cy="4669063"/>
          </a:xfrm>
        </p:grpSpPr>
        <p:pic>
          <p:nvPicPr>
            <p:cNvPr id="136" name="Google Shape;136;p170"/>
            <p:cNvPicPr preferRelativeResize="0"/>
            <p:nvPr/>
          </p:nvPicPr>
          <p:blipFill rotWithShape="1">
            <a:blip r:embed="rId10">
              <a:alphaModFix/>
            </a:blip>
            <a:srcRect b="66887" l="19430" r="52112" t="7599"/>
            <a:stretch/>
          </p:blipFill>
          <p:spPr>
            <a:xfrm>
              <a:off x="849745" y="1600199"/>
              <a:ext cx="2466111" cy="2080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70"/>
            <p:cNvPicPr preferRelativeResize="0"/>
            <p:nvPr/>
          </p:nvPicPr>
          <p:blipFill rotWithShape="1">
            <a:blip r:embed="rId11">
              <a:alphaModFix/>
            </a:blip>
            <a:srcRect b="32796" l="22819" r="50874" t="10908"/>
            <a:stretch/>
          </p:blipFill>
          <p:spPr>
            <a:xfrm>
              <a:off x="3500582" y="3848170"/>
              <a:ext cx="2119745" cy="2053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70"/>
            <p:cNvPicPr preferRelativeResize="0"/>
            <p:nvPr/>
          </p:nvPicPr>
          <p:blipFill rotWithShape="1">
            <a:blip r:embed="rId10">
              <a:alphaModFix/>
            </a:blip>
            <a:srcRect b="70072" l="73786" r="0" t="7599"/>
            <a:stretch/>
          </p:blipFill>
          <p:spPr>
            <a:xfrm>
              <a:off x="5135418" y="1600200"/>
              <a:ext cx="2346037" cy="2080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70"/>
            <p:cNvSpPr txBox="1"/>
            <p:nvPr/>
          </p:nvSpPr>
          <p:spPr>
            <a:xfrm>
              <a:off x="1149928" y="1232972"/>
              <a:ext cx="19488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Clinical data only</a:t>
              </a:r>
              <a:endParaRPr/>
            </a:p>
          </p:txBody>
        </p:sp>
        <p:sp>
          <p:nvSpPr>
            <p:cNvPr id="140" name="Google Shape;140;p170"/>
            <p:cNvSpPr txBox="1"/>
            <p:nvPr/>
          </p:nvSpPr>
          <p:spPr>
            <a:xfrm>
              <a:off x="5546436" y="1249341"/>
              <a:ext cx="23737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SNP data only</a:t>
              </a:r>
              <a:endParaRPr/>
            </a:p>
          </p:txBody>
        </p:sp>
        <p:sp>
          <p:nvSpPr>
            <p:cNvPr id="141" name="Google Shape;141;p170"/>
            <p:cNvSpPr txBox="1"/>
            <p:nvPr/>
          </p:nvSpPr>
          <p:spPr>
            <a:xfrm>
              <a:off x="3098801" y="3715460"/>
              <a:ext cx="31403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Clinical, SNP and Protein data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2019-10-18T11:03:07Z</dcterms:created>
  <dc:creator>Yoram Vodovotz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0x01010022E05F11347B5F438CC356E1FB585997</vt:lpwstr>
  </property>
</Properties>
</file>