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cUnOv8zr6No30eiFPCfvxvsSW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HelveticaNeue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Light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2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6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6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0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4"/>
          <p:cNvSpPr/>
          <p:nvPr/>
        </p:nvSpPr>
        <p:spPr>
          <a:xfrm>
            <a:off x="9632951" y="274638"/>
            <a:ext cx="649816" cy="487362"/>
          </a:xfrm>
          <a:prstGeom prst="rect">
            <a:avLst/>
          </a:prstGeom>
          <a:solidFill>
            <a:srgbClr val="D494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4"/>
          <p:cNvSpPr/>
          <p:nvPr/>
        </p:nvSpPr>
        <p:spPr>
          <a:xfrm>
            <a:off x="10282768" y="274638"/>
            <a:ext cx="649817" cy="487362"/>
          </a:xfrm>
          <a:prstGeom prst="rect">
            <a:avLst/>
          </a:prstGeom>
          <a:solidFill>
            <a:srgbClr val="88AF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94"/>
          <p:cNvSpPr/>
          <p:nvPr/>
        </p:nvSpPr>
        <p:spPr>
          <a:xfrm>
            <a:off x="10932584" y="274638"/>
            <a:ext cx="649816" cy="487362"/>
          </a:xfrm>
          <a:prstGeom prst="rect">
            <a:avLst/>
          </a:prstGeom>
          <a:solidFill>
            <a:srgbClr val="0023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94"/>
          <p:cNvSpPr txBox="1"/>
          <p:nvPr>
            <p:ph type="title"/>
          </p:nvPr>
        </p:nvSpPr>
        <p:spPr>
          <a:xfrm>
            <a:off x="304800" y="274638"/>
            <a:ext cx="11277600" cy="487362"/>
          </a:xfrm>
          <a:prstGeom prst="rect">
            <a:avLst/>
          </a:prstGeom>
          <a:solidFill>
            <a:srgbClr val="9D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  <a:defRPr b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9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5"/>
          <p:cNvSpPr txBox="1"/>
          <p:nvPr>
            <p:ph type="title"/>
          </p:nvPr>
        </p:nvSpPr>
        <p:spPr>
          <a:xfrm>
            <a:off x="1231012" y="377078"/>
            <a:ext cx="9308651" cy="890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5"/>
          <p:cNvSpPr txBox="1"/>
          <p:nvPr>
            <p:ph idx="1" type="body"/>
          </p:nvPr>
        </p:nvSpPr>
        <p:spPr>
          <a:xfrm>
            <a:off x="1234021" y="1778000"/>
            <a:ext cx="10621097" cy="445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5"/>
          <p:cNvSpPr txBox="1"/>
          <p:nvPr>
            <p:ph idx="12" type="sldNum"/>
          </p:nvPr>
        </p:nvSpPr>
        <p:spPr>
          <a:xfrm>
            <a:off x="11290300" y="6375258"/>
            <a:ext cx="742952" cy="357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95"/>
          <p:cNvSpPr txBox="1"/>
          <p:nvPr>
            <p:ph idx="11" type="ftr"/>
          </p:nvPr>
        </p:nvSpPr>
        <p:spPr>
          <a:xfrm>
            <a:off x="1231012" y="6356352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8"/>
          <p:cNvSpPr/>
          <p:nvPr/>
        </p:nvSpPr>
        <p:spPr>
          <a:xfrm>
            <a:off x="1" y="1"/>
            <a:ext cx="9472084" cy="88741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67" y="6172200"/>
            <a:ext cx="10373784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ogasc\Desktop\UPMC_HealthPlan_CMYK.jpg" id="52" name="Google Shape;52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7118" y="6172201"/>
            <a:ext cx="2976033" cy="1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8"/>
          <p:cNvSpPr txBox="1"/>
          <p:nvPr>
            <p:ph idx="1" type="body"/>
          </p:nvPr>
        </p:nvSpPr>
        <p:spPr>
          <a:xfrm>
            <a:off x="301539" y="1144634"/>
            <a:ext cx="11586024" cy="4798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98"/>
          <p:cNvSpPr txBox="1"/>
          <p:nvPr>
            <p:ph type="title"/>
          </p:nvPr>
        </p:nvSpPr>
        <p:spPr>
          <a:xfrm>
            <a:off x="273577" y="92041"/>
            <a:ext cx="9100447" cy="650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8"/>
          <p:cNvSpPr txBox="1"/>
          <p:nvPr>
            <p:ph idx="12" type="sldNum"/>
          </p:nvPr>
        </p:nvSpPr>
        <p:spPr>
          <a:xfrm>
            <a:off x="169334" y="6257926"/>
            <a:ext cx="503767" cy="35877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2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9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9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9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4.gif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gif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4.gif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gif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4.gif"/><Relationship Id="rId6" Type="http://schemas.openxmlformats.org/officeDocument/2006/relationships/image" Target="../media/image3.jp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gif"/><Relationship Id="rId5" Type="http://schemas.openxmlformats.org/officeDocument/2006/relationships/image" Target="../media/image3.jp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gif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gif"/><Relationship Id="rId4" Type="http://schemas.openxmlformats.org/officeDocument/2006/relationships/image" Target="../media/image3.jpg"/><Relationship Id="rId9" Type="http://schemas.openxmlformats.org/officeDocument/2006/relationships/hyperlink" Target="https://www.optometry.org.au/workplace/metformin-in-short-supply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hyperlink" Target="http://www.google.com/url?sa=i&amp;rct=j&amp;q=&amp;esrc=s&amp;source=images&amp;cd=&amp;cad=rja&amp;uact=8&amp;ved=&amp;url=%2Furl%3Fsa%3Di%26rct%3Dj%26q%3D%26esrc%3Ds%26source%3Dimages%26cd%3D%26ved%3D%26url%3Dhttps%253A%252F%252Fwww.metromedicalorder.com%252Fhumira-40mg-syringe-2-pk.html%26psig%3DAOvVaw1irv0-4vH3HB0CVIEBOAiw%26ust%3D1574970128210344&amp;psig=AOvVaw1irv0-4vH3HB0CVIEBOAiw&amp;ust=1574970128210344" TargetMode="External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5582"/>
            <a:ext cx="3400426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Nutrition Overview &amp; Prioritized Research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1767840" y="1825625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Neal Barnard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Reactors:  Frank Hu, Wayne Dysinger, Kim Williams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2473960" y="2780521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600"/>
              <a:buFont typeface="Calibri"/>
              <a:buNone/>
            </a:pPr>
            <a:r>
              <a:rPr b="1" lang="en-US" sz="6600">
                <a:solidFill>
                  <a:srgbClr val="7030A0"/>
                </a:solidFill>
              </a:rPr>
              <a:t>Thank you!</a:t>
            </a:r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5582"/>
            <a:ext cx="3400426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Nutrition Overview &amp; Prioritized Research</a:t>
            </a:r>
            <a:endParaRPr/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1767840" y="1825625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Panel Discussion: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Neal Barnard, Frank Hu, Wayne Dysinger, Kim Williams</a:t>
            </a:r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7030A0"/>
                </a:solidFill>
              </a:rPr>
              <a:t>Nutrition Considerations</a:t>
            </a:r>
            <a:endParaRPr/>
          </a:p>
        </p:txBody>
      </p:sp>
      <p:sp>
        <p:nvSpPr>
          <p:cNvPr id="228" name="Google Shape;228;p32"/>
          <p:cNvSpPr txBox="1"/>
          <p:nvPr>
            <p:ph idx="1" type="body"/>
          </p:nvPr>
        </p:nvSpPr>
        <p:spPr>
          <a:xfrm>
            <a:off x="581840" y="1897476"/>
            <a:ext cx="83691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Eat (Whole) Food, Not Too Much, Mostly Plants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</a:t>
            </a:r>
            <a:r>
              <a:rPr lang="en-US" sz="2400"/>
              <a:t>- Hall et al, Ultra-Processed Diets Cause Extra Calorie 	  Intake and Excess Weight Gain.  Cell Metabolism. 7/2019.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	- Longo. The Longevity Diet.  Penguin Press.  2018.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Lifestyle Medicine and Renal Disease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	- Clegg &amp; Gallant, Plant Based Diets in CKD. CJASN. 1/2019.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	- Kim et al, Plant Based Diets and Incident Chronic Kidney  	  Disease and Kidney Function.  CJASN. 5/2019.</a:t>
            </a:r>
            <a:endParaRPr/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9229" y="307963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0639" y="6492875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31155" y="1320581"/>
            <a:ext cx="1423539" cy="214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77658" y="1381596"/>
            <a:ext cx="1427743" cy="214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44623" y="3449740"/>
            <a:ext cx="2960778" cy="309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br>
              <a:rPr lang="en-US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Research Recommendations in Nutrition </a:t>
            </a:r>
            <a:br>
              <a:rPr lang="en-US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>
              <a:solidFill>
                <a:srgbClr val="7030A0"/>
              </a:solidFill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1674177" y="2210211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Neal D. Barnard, MD, FACC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Adjunct Professor of Medicine</a:t>
            </a:r>
            <a:br>
              <a:rPr lang="en-US" sz="3200"/>
            </a:br>
            <a:r>
              <a:rPr lang="en-US" sz="3200"/>
              <a:t>George Washington University School of Medicine </a:t>
            </a:r>
            <a:br>
              <a:rPr lang="en-US" sz="3200"/>
            </a:br>
            <a:r>
              <a:rPr lang="en-US" sz="3200"/>
              <a:t>President, Physicians Committee </a:t>
            </a:r>
            <a:br>
              <a:rPr lang="en-US" sz="3200"/>
            </a:br>
            <a:r>
              <a:rPr lang="en-US" sz="3200"/>
              <a:t>Washington, DC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ouseclique.jax.org/wp-content/uploads/Atherosclerosis1.jpg"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63462"/>
          <a:stretch/>
        </p:blipFill>
        <p:spPr>
          <a:xfrm rot="5400000">
            <a:off x="8489055" y="3202679"/>
            <a:ext cx="5027924" cy="13778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7030A0"/>
                </a:solidFill>
              </a:rPr>
              <a:t>Cardiovascular Disease 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1232997" y="1791119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Identification of risk factors (e.g., Framingham) and means of modifying them (e.g., DASH)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Clinical trials testing dietary interventions (PREDIMED)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Reversibility (Lifestyle Heart Trial, Esselstyn studies)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Dyslipidemia + inflammation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Research priorities: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Translational studies in children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Counter disinformation efforts 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7030A0"/>
                </a:solidFill>
              </a:rPr>
              <a:t>Cancer Prevention &amp; Survival  </a:t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1767840" y="1825625"/>
            <a:ext cx="104241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Identification of risk factors (NHS, EPIC, AICR/WCRF, WHO)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Gastrointestinal cancers (e.g., colorectal)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Hormonal cancers (e.g., breast, prostate)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Clinical trials for prevention (WHI)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Clinical trials for post-diagnosis (WINS, WHEL, Ornish)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Research priorities: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Prevention &amp; survival studies (e.g., diet + exercise) 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0" r="4312" t="0"/>
          <a:stretch/>
        </p:blipFill>
        <p:spPr>
          <a:xfrm>
            <a:off x="9286701" y="1398905"/>
            <a:ext cx="2869062" cy="322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5520" y="3700975"/>
            <a:ext cx="3343275" cy="220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7030A0"/>
                </a:solidFill>
              </a:rPr>
              <a:t>Diabetes 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1577797" y="1367375"/>
            <a:ext cx="86096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Type 2: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Epidemiology: diet patterns (AHS-2, NHS)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Pathology: Lipids in muscle and liver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Intervention trials with plant-based diets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Research needs: Translation, complication prevention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Type 1: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Prevention: Dairy proteins?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Research priorities: Prevention </a:t>
            </a:r>
            <a:r>
              <a:rPr i="1" lang="en-US"/>
              <a:t>and </a:t>
            </a:r>
            <a:r>
              <a:rPr lang="en-US"/>
              <a:t>management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7030A0"/>
                </a:solidFill>
              </a:rPr>
              <a:t>Autoimmune Conditions 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1674177" y="1571625"/>
            <a:ext cx="439134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Rheumatoid Arthritis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Type 1 diabetes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Psoriasis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Multiple sclerosis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Thyroid conditions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Asthma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Sjogren’s disease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/>
        </p:nvSpPr>
        <p:spPr>
          <a:xfrm>
            <a:off x="6711350" y="1759789"/>
            <a:ext cx="530570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Abundant case histories.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Limited trials with plant-based diets. 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priorities: large trials with strong interventions.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7468" y="3342123"/>
            <a:ext cx="3222556" cy="204552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7030A0"/>
                </a:solidFill>
              </a:rPr>
              <a:t>Hormonal Conditions 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1272540" y="1760927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Fat ↑estrogens;  fiber ↓ estrogens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The result is cramps, endometriosis, fibroids, infertility,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</a:rPr>
              <a:t>hormone-related cancers.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lang="en-US" sz="3200"/>
            </a:br>
            <a:r>
              <a:rPr lang="en-US" sz="3200"/>
              <a:t>Thyroid disease: iodine, antibodies.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lang="en-US" sz="3200"/>
            </a:br>
            <a:r>
              <a:rPr lang="en-US" sz="3200"/>
              <a:t>Research needs: Intervention trials</a:t>
            </a:r>
            <a:endParaRPr/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7030A0"/>
                </a:solidFill>
              </a:rPr>
              <a:t>Brain Health</a:t>
            </a:r>
            <a:endParaRPr/>
          </a:p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1530254" y="1607748"/>
            <a:ext cx="1021892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Alzheimer’s disease: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Observational studies → clinical trials: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CHAP: ↓saturated fat, ↑vegetables, fruits, vitamin 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MIND Trial, 3y study with weight-reducing diets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PMRI 40-week study, plant-based diet for early AD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	More trials needed </a:t>
            </a:r>
            <a:br>
              <a:rPr lang="en-US" sz="3200"/>
            </a:b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Mood disorders: more clinical trials needed.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Attention-deficit disorder:  more clinical trials needed.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7144" y="6819900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7030A0"/>
                </a:solidFill>
              </a:rPr>
              <a:t>Research Priorities </a:t>
            </a:r>
            <a:endParaRPr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2348332" y="1691730"/>
            <a:ext cx="851952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i="1" lang="en-US" sz="3200"/>
              <a:t>C</a:t>
            </a:r>
            <a:r>
              <a:rPr i="1" lang="en-US" sz="3200">
                <a:solidFill>
                  <a:srgbClr val="000000"/>
                </a:solidFill>
              </a:rPr>
              <a:t>auses, </a:t>
            </a:r>
            <a:r>
              <a:rPr lang="en-US" sz="3200">
                <a:solidFill>
                  <a:srgbClr val="000000"/>
                </a:solidFill>
              </a:rPr>
              <a:t>not drug targets (risks, cost, chronicity)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</a:rPr>
              <a:t>Strong interventions and good controls (not like WHI or WHEL)</a:t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Communities, especially children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i="1" lang="en-US" sz="3200">
                <a:solidFill>
                  <a:srgbClr val="000000"/>
                </a:solidFill>
              </a:rPr>
              <a:t>Human </a:t>
            </a:r>
            <a:r>
              <a:rPr lang="en-US" sz="3200">
                <a:solidFill>
                  <a:srgbClr val="000000"/>
                </a:solidFill>
              </a:rPr>
              <a:t>biology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</a:rPr>
              <a:t>Beware industry-funded studies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14744">
            <a:off x="438309" y="3782194"/>
            <a:ext cx="2030925" cy="2709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umira" id="203" name="Google Shape;203;p2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30859" r="30693" t="0"/>
          <a:stretch/>
        </p:blipFill>
        <p:spPr>
          <a:xfrm rot="1284497">
            <a:off x="10306804" y="2302168"/>
            <a:ext cx="1614489" cy="313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204" name="Google Shape;204;p2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441488">
            <a:off x="9370026" y="4784943"/>
            <a:ext cx="2559742" cy="126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2019-10-18T11:03:07Z</dcterms:created>
  <dc:creator>Yoram Vodovotz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0x01010022E05F11347B5F438CC356E1FB585997</vt:lpwstr>
  </property>
</Properties>
</file>