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Poppins"/>
      <p:regular r:id="rId18"/>
      <p:bold r:id="rId19"/>
      <p:italic r:id="rId20"/>
      <p:boldItalic r:id="rId21"/>
    </p:embeddedFont>
    <p:embeddedFont>
      <p:font typeface="Helvetica Neue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pSbr4vceahGqAxsKmLk2PsMw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HelveticaNeueLight-regular.fntdata"/><Relationship Id="rId21" Type="http://schemas.openxmlformats.org/officeDocument/2006/relationships/font" Target="fonts/Poppins-boldItalic.fntdata"/><Relationship Id="rId24" Type="http://schemas.openxmlformats.org/officeDocument/2006/relationships/font" Target="fonts/HelveticaNeueLight-italic.fntdata"/><Relationship Id="rId23" Type="http://schemas.openxmlformats.org/officeDocument/2006/relationships/font" Target="fonts/HelveticaNeue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HelveticaNeue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1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sp>
        <p:nvSpPr>
          <p:cNvPr id="72" name="Google Shape;72;p2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2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7" name="Shape 77"/>
        <p:cNvGrpSpPr/>
        <p:nvPr/>
      </p:nvGrpSpPr>
      <p:grpSpPr>
        <a:xfrm>
          <a:off x="0" y="0"/>
          <a:ext cx="0" cy="0"/>
          <a:chOff x="0" y="0"/>
          <a:chExt cx="0" cy="0"/>
        </a:xfrm>
      </p:grpSpPr>
      <p:sp>
        <p:nvSpPr>
          <p:cNvPr id="78" name="Google Shape;78;p2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4" name="Shape 84"/>
        <p:cNvGrpSpPr/>
        <p:nvPr/>
      </p:nvGrpSpPr>
      <p:grpSpPr>
        <a:xfrm>
          <a:off x="0" y="0"/>
          <a:ext cx="0" cy="0"/>
          <a:chOff x="0" y="0"/>
          <a:chExt cx="0" cy="0"/>
        </a:xfrm>
      </p:grpSpPr>
      <p:sp>
        <p:nvSpPr>
          <p:cNvPr id="85" name="Google Shape;85;p2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7" name="Google Shape;87;p2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2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1" name="Shape 91"/>
        <p:cNvGrpSpPr/>
        <p:nvPr/>
      </p:nvGrpSpPr>
      <p:grpSpPr>
        <a:xfrm>
          <a:off x="0" y="0"/>
          <a:ext cx="0" cy="0"/>
          <a:chOff x="0" y="0"/>
          <a:chExt cx="0" cy="0"/>
        </a:xfrm>
      </p:grpSpPr>
      <p:sp>
        <p:nvSpPr>
          <p:cNvPr id="92" name="Google Shape;92;p2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2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1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25" name="Shape 25"/>
        <p:cNvGrpSpPr/>
        <p:nvPr/>
      </p:nvGrpSpPr>
      <p:grpSpPr>
        <a:xfrm>
          <a:off x="0" y="0"/>
          <a:ext cx="0" cy="0"/>
          <a:chOff x="0" y="0"/>
          <a:chExt cx="0" cy="0"/>
        </a:xfrm>
      </p:grpSpPr>
      <p:sp>
        <p:nvSpPr>
          <p:cNvPr id="26" name="Google Shape;26;p194"/>
          <p:cNvSpPr/>
          <p:nvPr/>
        </p:nvSpPr>
        <p:spPr>
          <a:xfrm>
            <a:off x="9632951" y="274638"/>
            <a:ext cx="649816" cy="487362"/>
          </a:xfrm>
          <a:prstGeom prst="rect">
            <a:avLst/>
          </a:prstGeom>
          <a:solidFill>
            <a:srgbClr val="D49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194"/>
          <p:cNvSpPr/>
          <p:nvPr/>
        </p:nvSpPr>
        <p:spPr>
          <a:xfrm>
            <a:off x="10282768" y="274638"/>
            <a:ext cx="649817" cy="487362"/>
          </a:xfrm>
          <a:prstGeom prst="rect">
            <a:avLst/>
          </a:prstGeom>
          <a:solidFill>
            <a:srgbClr val="88AF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194"/>
          <p:cNvSpPr/>
          <p:nvPr/>
        </p:nvSpPr>
        <p:spPr>
          <a:xfrm>
            <a:off x="10932584" y="274638"/>
            <a:ext cx="649816" cy="487362"/>
          </a:xfrm>
          <a:prstGeom prst="rect">
            <a:avLst/>
          </a:prstGeom>
          <a:solidFill>
            <a:srgbClr val="0023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194"/>
          <p:cNvSpPr txBox="1"/>
          <p:nvPr>
            <p:ph type="title"/>
          </p:nvPr>
        </p:nvSpPr>
        <p:spPr>
          <a:xfrm>
            <a:off x="304800" y="274638"/>
            <a:ext cx="11277600" cy="487362"/>
          </a:xfrm>
          <a:prstGeom prst="rect">
            <a:avLst/>
          </a:prstGeom>
          <a:solidFill>
            <a:srgbClr val="9D2826"/>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Light"/>
              <a:buNone/>
              <a:defRPr b="0" sz="2400">
                <a:solidFill>
                  <a:schemeClr val="lt1"/>
                </a:solidFill>
                <a:latin typeface="Helvetica Neue Light"/>
                <a:ea typeface="Helvetica Neue Light"/>
                <a:cs typeface="Helvetica Neue Light"/>
                <a:sym typeface="Helvetica Neue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1" sz="1400">
                <a:solidFill>
                  <a:srgbClr val="3F3F3F"/>
                </a:solidFill>
                <a:latin typeface="Calibri"/>
                <a:ea typeface="Calibri"/>
                <a:cs typeface="Calibri"/>
                <a:sym typeface="Calibri"/>
              </a:defRPr>
            </a:lvl1pPr>
            <a:lvl2pPr indent="0" lvl="1" marL="0" marR="0" algn="r">
              <a:spcBef>
                <a:spcPts val="0"/>
              </a:spcBef>
              <a:buNone/>
              <a:defRPr b="1" i="1" sz="1400">
                <a:solidFill>
                  <a:srgbClr val="3F3F3F"/>
                </a:solidFill>
                <a:latin typeface="Calibri"/>
                <a:ea typeface="Calibri"/>
                <a:cs typeface="Calibri"/>
                <a:sym typeface="Calibri"/>
              </a:defRPr>
            </a:lvl2pPr>
            <a:lvl3pPr indent="0" lvl="2" marL="0" marR="0" algn="r">
              <a:spcBef>
                <a:spcPts val="0"/>
              </a:spcBef>
              <a:buNone/>
              <a:defRPr b="1" i="1" sz="1400">
                <a:solidFill>
                  <a:srgbClr val="3F3F3F"/>
                </a:solidFill>
                <a:latin typeface="Calibri"/>
                <a:ea typeface="Calibri"/>
                <a:cs typeface="Calibri"/>
                <a:sym typeface="Calibri"/>
              </a:defRPr>
            </a:lvl3pPr>
            <a:lvl4pPr indent="0" lvl="3" marL="0" marR="0" algn="r">
              <a:spcBef>
                <a:spcPts val="0"/>
              </a:spcBef>
              <a:buNone/>
              <a:defRPr b="1" i="1" sz="1400">
                <a:solidFill>
                  <a:srgbClr val="3F3F3F"/>
                </a:solidFill>
                <a:latin typeface="Calibri"/>
                <a:ea typeface="Calibri"/>
                <a:cs typeface="Calibri"/>
                <a:sym typeface="Calibri"/>
              </a:defRPr>
            </a:lvl4pPr>
            <a:lvl5pPr indent="0" lvl="4" marL="0" marR="0" algn="r">
              <a:spcBef>
                <a:spcPts val="0"/>
              </a:spcBef>
              <a:buNone/>
              <a:defRPr b="1" i="1" sz="1400">
                <a:solidFill>
                  <a:srgbClr val="3F3F3F"/>
                </a:solidFill>
                <a:latin typeface="Calibri"/>
                <a:ea typeface="Calibri"/>
                <a:cs typeface="Calibri"/>
                <a:sym typeface="Calibri"/>
              </a:defRPr>
            </a:lvl5pPr>
            <a:lvl6pPr indent="0" lvl="5" marL="0" marR="0" algn="r">
              <a:spcBef>
                <a:spcPts val="0"/>
              </a:spcBef>
              <a:buNone/>
              <a:defRPr b="1" i="1" sz="1400">
                <a:solidFill>
                  <a:srgbClr val="3F3F3F"/>
                </a:solidFill>
                <a:latin typeface="Calibri"/>
                <a:ea typeface="Calibri"/>
                <a:cs typeface="Calibri"/>
                <a:sym typeface="Calibri"/>
              </a:defRPr>
            </a:lvl6pPr>
            <a:lvl7pPr indent="0" lvl="6" marL="0" marR="0" algn="r">
              <a:spcBef>
                <a:spcPts val="0"/>
              </a:spcBef>
              <a:buNone/>
              <a:defRPr b="1" i="1" sz="1400">
                <a:solidFill>
                  <a:srgbClr val="3F3F3F"/>
                </a:solidFill>
                <a:latin typeface="Calibri"/>
                <a:ea typeface="Calibri"/>
                <a:cs typeface="Calibri"/>
                <a:sym typeface="Calibri"/>
              </a:defRPr>
            </a:lvl7pPr>
            <a:lvl8pPr indent="0" lvl="7" marL="0" marR="0" algn="r">
              <a:spcBef>
                <a:spcPts val="0"/>
              </a:spcBef>
              <a:buNone/>
              <a:defRPr b="1" i="1" sz="1400">
                <a:solidFill>
                  <a:srgbClr val="3F3F3F"/>
                </a:solidFill>
                <a:latin typeface="Calibri"/>
                <a:ea typeface="Calibri"/>
                <a:cs typeface="Calibri"/>
                <a:sym typeface="Calibri"/>
              </a:defRPr>
            </a:lvl8pPr>
            <a:lvl9pPr indent="0" lvl="8" marL="0" marR="0" algn="r">
              <a:spcBef>
                <a:spcPts val="0"/>
              </a:spcBef>
              <a:buNone/>
              <a:defRPr b="1" i="1" sz="1400">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 and Text">
    <p:spTree>
      <p:nvGrpSpPr>
        <p:cNvPr id="32" name="Shape 32"/>
        <p:cNvGrpSpPr/>
        <p:nvPr/>
      </p:nvGrpSpPr>
      <p:grpSpPr>
        <a:xfrm>
          <a:off x="0" y="0"/>
          <a:ext cx="0" cy="0"/>
          <a:chOff x="0" y="0"/>
          <a:chExt cx="0" cy="0"/>
        </a:xfrm>
      </p:grpSpPr>
      <p:sp>
        <p:nvSpPr>
          <p:cNvPr id="33" name="Google Shape;33;p195"/>
          <p:cNvSpPr txBox="1"/>
          <p:nvPr>
            <p:ph type="title"/>
          </p:nvPr>
        </p:nvSpPr>
        <p:spPr>
          <a:xfrm>
            <a:off x="1231012" y="377078"/>
            <a:ext cx="9308651" cy="8905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5"/>
          <p:cNvSpPr txBox="1"/>
          <p:nvPr>
            <p:ph idx="1" type="body"/>
          </p:nvPr>
        </p:nvSpPr>
        <p:spPr>
          <a:xfrm>
            <a:off x="1234021" y="1778000"/>
            <a:ext cx="10621097" cy="44554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95"/>
          <p:cNvSpPr txBox="1"/>
          <p:nvPr>
            <p:ph idx="12" type="sldNum"/>
          </p:nvPr>
        </p:nvSpPr>
        <p:spPr>
          <a:xfrm>
            <a:off x="11290300" y="6375258"/>
            <a:ext cx="742952" cy="35781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7F7F7F"/>
                </a:solidFill>
                <a:latin typeface="Calibri"/>
                <a:ea typeface="Calibri"/>
                <a:cs typeface="Calibri"/>
                <a:sym typeface="Calibri"/>
              </a:defRPr>
            </a:lvl1pPr>
            <a:lvl2pPr indent="0" lvl="1" marL="0" algn="r">
              <a:spcBef>
                <a:spcPts val="0"/>
              </a:spcBef>
              <a:buNone/>
              <a:defRPr sz="1200">
                <a:solidFill>
                  <a:srgbClr val="7F7F7F"/>
                </a:solidFill>
                <a:latin typeface="Calibri"/>
                <a:ea typeface="Calibri"/>
                <a:cs typeface="Calibri"/>
                <a:sym typeface="Calibri"/>
              </a:defRPr>
            </a:lvl2pPr>
            <a:lvl3pPr indent="0" lvl="2" marL="0" algn="r">
              <a:spcBef>
                <a:spcPts val="0"/>
              </a:spcBef>
              <a:buNone/>
              <a:defRPr sz="1200">
                <a:solidFill>
                  <a:srgbClr val="7F7F7F"/>
                </a:solidFill>
                <a:latin typeface="Calibri"/>
                <a:ea typeface="Calibri"/>
                <a:cs typeface="Calibri"/>
                <a:sym typeface="Calibri"/>
              </a:defRPr>
            </a:lvl3pPr>
            <a:lvl4pPr indent="0" lvl="3" marL="0" algn="r">
              <a:spcBef>
                <a:spcPts val="0"/>
              </a:spcBef>
              <a:buNone/>
              <a:defRPr sz="1200">
                <a:solidFill>
                  <a:srgbClr val="7F7F7F"/>
                </a:solidFill>
                <a:latin typeface="Calibri"/>
                <a:ea typeface="Calibri"/>
                <a:cs typeface="Calibri"/>
                <a:sym typeface="Calibri"/>
              </a:defRPr>
            </a:lvl4pPr>
            <a:lvl5pPr indent="0" lvl="4" marL="0" algn="r">
              <a:spcBef>
                <a:spcPts val="0"/>
              </a:spcBef>
              <a:buNone/>
              <a:defRPr sz="1200">
                <a:solidFill>
                  <a:srgbClr val="7F7F7F"/>
                </a:solidFill>
                <a:latin typeface="Calibri"/>
                <a:ea typeface="Calibri"/>
                <a:cs typeface="Calibri"/>
                <a:sym typeface="Calibri"/>
              </a:defRPr>
            </a:lvl5pPr>
            <a:lvl6pPr indent="0" lvl="5" marL="0" algn="r">
              <a:spcBef>
                <a:spcPts val="0"/>
              </a:spcBef>
              <a:buNone/>
              <a:defRPr sz="1200">
                <a:solidFill>
                  <a:srgbClr val="7F7F7F"/>
                </a:solidFill>
                <a:latin typeface="Calibri"/>
                <a:ea typeface="Calibri"/>
                <a:cs typeface="Calibri"/>
                <a:sym typeface="Calibri"/>
              </a:defRPr>
            </a:lvl6pPr>
            <a:lvl7pPr indent="0" lvl="6" marL="0" algn="r">
              <a:spcBef>
                <a:spcPts val="0"/>
              </a:spcBef>
              <a:buNone/>
              <a:defRPr sz="1200">
                <a:solidFill>
                  <a:srgbClr val="7F7F7F"/>
                </a:solidFill>
                <a:latin typeface="Calibri"/>
                <a:ea typeface="Calibri"/>
                <a:cs typeface="Calibri"/>
                <a:sym typeface="Calibri"/>
              </a:defRPr>
            </a:lvl7pPr>
            <a:lvl8pPr indent="0" lvl="7" marL="0" algn="r">
              <a:spcBef>
                <a:spcPts val="0"/>
              </a:spcBef>
              <a:buNone/>
              <a:defRPr sz="1200">
                <a:solidFill>
                  <a:srgbClr val="7F7F7F"/>
                </a:solidFill>
                <a:latin typeface="Calibri"/>
                <a:ea typeface="Calibri"/>
                <a:cs typeface="Calibri"/>
                <a:sym typeface="Calibri"/>
              </a:defRPr>
            </a:lvl8pPr>
            <a:lvl9pPr indent="0" lvl="8" marL="0" algn="r">
              <a:spcBef>
                <a:spcPts val="0"/>
              </a:spcBef>
              <a:buNone/>
              <a:defRPr sz="12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95"/>
          <p:cNvSpPr txBox="1"/>
          <p:nvPr>
            <p:ph idx="11" type="ftr"/>
          </p:nvPr>
        </p:nvSpPr>
        <p:spPr>
          <a:xfrm>
            <a:off x="1231012" y="6356352"/>
            <a:ext cx="4114800" cy="366183"/>
          </a:xfrm>
          <a:prstGeom prst="rect">
            <a:avLst/>
          </a:prstGeom>
          <a:noFill/>
          <a:ln>
            <a:noFill/>
          </a:ln>
        </p:spPr>
        <p:txBody>
          <a:bodyPr anchorCtr="0" anchor="b" bIns="45700" lIns="0" spcFirstLastPara="1" rIns="91425" wrap="square" tIns="45700">
            <a:noAutofit/>
          </a:bodyPr>
          <a:lstStyle>
            <a:lvl1pPr lvl="0" algn="ctr">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1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1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9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49" name="Shape 49"/>
        <p:cNvGrpSpPr/>
        <p:nvPr/>
      </p:nvGrpSpPr>
      <p:grpSpPr>
        <a:xfrm>
          <a:off x="0" y="0"/>
          <a:ext cx="0" cy="0"/>
          <a:chOff x="0" y="0"/>
          <a:chExt cx="0" cy="0"/>
        </a:xfrm>
      </p:grpSpPr>
      <p:sp>
        <p:nvSpPr>
          <p:cNvPr id="50" name="Google Shape;50;p198"/>
          <p:cNvSpPr/>
          <p:nvPr/>
        </p:nvSpPr>
        <p:spPr>
          <a:xfrm>
            <a:off x="1" y="1"/>
            <a:ext cx="9472084" cy="887413"/>
          </a:xfrm>
          <a:prstGeom prst="rect">
            <a:avLst/>
          </a:prstGeom>
          <a:solidFill>
            <a:srgbClr val="660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 name="Google Shape;51;p198"/>
          <p:cNvPicPr preferRelativeResize="0"/>
          <p:nvPr/>
        </p:nvPicPr>
        <p:blipFill rotWithShape="1">
          <a:blip r:embed="rId2">
            <a:alphaModFix/>
          </a:blip>
          <a:srcRect b="0" l="0" r="0" t="0"/>
          <a:stretch/>
        </p:blipFill>
        <p:spPr>
          <a:xfrm>
            <a:off x="859367" y="6172200"/>
            <a:ext cx="10373784" cy="514350"/>
          </a:xfrm>
          <a:prstGeom prst="rect">
            <a:avLst/>
          </a:prstGeom>
          <a:noFill/>
          <a:ln>
            <a:noFill/>
          </a:ln>
        </p:spPr>
      </p:pic>
      <p:pic>
        <p:nvPicPr>
          <p:cNvPr descr="C:\Users\gogasc\Desktop\UPMC_HealthPlan_CMYK.jpg" id="52" name="Google Shape;52;p198"/>
          <p:cNvPicPr preferRelativeResize="0"/>
          <p:nvPr/>
        </p:nvPicPr>
        <p:blipFill rotWithShape="1">
          <a:blip r:embed="rId3">
            <a:alphaModFix/>
          </a:blip>
          <a:srcRect b="0" l="0" r="0" t="0"/>
          <a:stretch/>
        </p:blipFill>
        <p:spPr>
          <a:xfrm>
            <a:off x="8257118" y="6172201"/>
            <a:ext cx="2976033" cy="187325"/>
          </a:xfrm>
          <a:prstGeom prst="rect">
            <a:avLst/>
          </a:prstGeom>
          <a:noFill/>
          <a:ln>
            <a:noFill/>
          </a:ln>
        </p:spPr>
      </p:pic>
      <p:sp>
        <p:nvSpPr>
          <p:cNvPr id="53" name="Google Shape;53;p198"/>
          <p:cNvSpPr txBox="1"/>
          <p:nvPr>
            <p:ph idx="1" type="body"/>
          </p:nvPr>
        </p:nvSpPr>
        <p:spPr>
          <a:xfrm>
            <a:off x="301539" y="1144634"/>
            <a:ext cx="11586024" cy="479805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b="0" i="0" sz="2400">
                <a:solidFill>
                  <a:schemeClr val="dk1"/>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sz="18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8"/>
          <p:cNvSpPr txBox="1"/>
          <p:nvPr>
            <p:ph type="title"/>
          </p:nvPr>
        </p:nvSpPr>
        <p:spPr>
          <a:xfrm>
            <a:off x="273577" y="92041"/>
            <a:ext cx="9100447" cy="6503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8"/>
          <p:cNvSpPr txBox="1"/>
          <p:nvPr>
            <p:ph idx="12" type="sldNum"/>
          </p:nvPr>
        </p:nvSpPr>
        <p:spPr>
          <a:xfrm>
            <a:off x="169334" y="6257926"/>
            <a:ext cx="503767" cy="358775"/>
          </a:xfrm>
          <a:prstGeom prst="rect">
            <a:avLst/>
          </a:prstGeom>
          <a:noFill/>
          <a:ln>
            <a:noFill/>
          </a:ln>
        </p:spPr>
        <p:txBody>
          <a:bodyPr anchorCtr="1" anchor="ctr" bIns="0" lIns="0" spcFirstLastPara="1" rIns="0" wrap="square" tIns="0">
            <a:noAutofit/>
          </a:bodyPr>
          <a:lstStyle>
            <a:lvl1pPr indent="0" lvl="0" marL="0" marR="0" algn="ctr">
              <a:spcBef>
                <a:spcPts val="0"/>
              </a:spcBef>
              <a:buNone/>
              <a:defRPr sz="1600">
                <a:solidFill>
                  <a:srgbClr val="888888"/>
                </a:solidFill>
                <a:latin typeface="Calibri"/>
                <a:ea typeface="Calibri"/>
                <a:cs typeface="Calibri"/>
                <a:sym typeface="Calibri"/>
              </a:defRPr>
            </a:lvl1pPr>
            <a:lvl2pPr indent="0" lvl="1" marL="0" marR="0" algn="ctr">
              <a:spcBef>
                <a:spcPts val="0"/>
              </a:spcBef>
              <a:buNone/>
              <a:defRPr sz="1600">
                <a:solidFill>
                  <a:srgbClr val="888888"/>
                </a:solidFill>
                <a:latin typeface="Calibri"/>
                <a:ea typeface="Calibri"/>
                <a:cs typeface="Calibri"/>
                <a:sym typeface="Calibri"/>
              </a:defRPr>
            </a:lvl2pPr>
            <a:lvl3pPr indent="0" lvl="2" marL="0" marR="0" algn="ctr">
              <a:spcBef>
                <a:spcPts val="0"/>
              </a:spcBef>
              <a:buNone/>
              <a:defRPr sz="1600">
                <a:solidFill>
                  <a:srgbClr val="888888"/>
                </a:solidFill>
                <a:latin typeface="Calibri"/>
                <a:ea typeface="Calibri"/>
                <a:cs typeface="Calibri"/>
                <a:sym typeface="Calibri"/>
              </a:defRPr>
            </a:lvl3pPr>
            <a:lvl4pPr indent="0" lvl="3" marL="0" marR="0" algn="ctr">
              <a:spcBef>
                <a:spcPts val="0"/>
              </a:spcBef>
              <a:buNone/>
              <a:defRPr sz="1600">
                <a:solidFill>
                  <a:srgbClr val="888888"/>
                </a:solidFill>
                <a:latin typeface="Calibri"/>
                <a:ea typeface="Calibri"/>
                <a:cs typeface="Calibri"/>
                <a:sym typeface="Calibri"/>
              </a:defRPr>
            </a:lvl4pPr>
            <a:lvl5pPr indent="0" lvl="4" marL="0" marR="0" algn="ctr">
              <a:spcBef>
                <a:spcPts val="0"/>
              </a:spcBef>
              <a:buNone/>
              <a:defRPr sz="1600">
                <a:solidFill>
                  <a:srgbClr val="888888"/>
                </a:solidFill>
                <a:latin typeface="Calibri"/>
                <a:ea typeface="Calibri"/>
                <a:cs typeface="Calibri"/>
                <a:sym typeface="Calibri"/>
              </a:defRPr>
            </a:lvl5pPr>
            <a:lvl6pPr indent="0" lvl="5" marL="0" marR="0" algn="ctr">
              <a:spcBef>
                <a:spcPts val="0"/>
              </a:spcBef>
              <a:buNone/>
              <a:defRPr sz="1600">
                <a:solidFill>
                  <a:srgbClr val="888888"/>
                </a:solidFill>
                <a:latin typeface="Calibri"/>
                <a:ea typeface="Calibri"/>
                <a:cs typeface="Calibri"/>
                <a:sym typeface="Calibri"/>
              </a:defRPr>
            </a:lvl6pPr>
            <a:lvl7pPr indent="0" lvl="6" marL="0" marR="0" algn="ctr">
              <a:spcBef>
                <a:spcPts val="0"/>
              </a:spcBef>
              <a:buNone/>
              <a:defRPr sz="1600">
                <a:solidFill>
                  <a:srgbClr val="888888"/>
                </a:solidFill>
                <a:latin typeface="Calibri"/>
                <a:ea typeface="Calibri"/>
                <a:cs typeface="Calibri"/>
                <a:sym typeface="Calibri"/>
              </a:defRPr>
            </a:lvl7pPr>
            <a:lvl8pPr indent="0" lvl="7" marL="0" marR="0" algn="ctr">
              <a:spcBef>
                <a:spcPts val="0"/>
              </a:spcBef>
              <a:buNone/>
              <a:defRPr sz="1600">
                <a:solidFill>
                  <a:srgbClr val="888888"/>
                </a:solidFill>
                <a:latin typeface="Calibri"/>
                <a:ea typeface="Calibri"/>
                <a:cs typeface="Calibri"/>
                <a:sym typeface="Calibri"/>
              </a:defRPr>
            </a:lvl8pPr>
            <a:lvl9pPr indent="0" lvl="8" marL="0" marR="0" algn="ctr">
              <a:spcBef>
                <a:spcPts val="0"/>
              </a:spcBef>
              <a:buNone/>
              <a:defRPr sz="16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2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2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2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2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gif"/><Relationship Id="rId5" Type="http://schemas.openxmlformats.org/officeDocument/2006/relationships/image" Target="../media/image3.jp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gif"/><Relationship Id="rId5" Type="http://schemas.openxmlformats.org/officeDocument/2006/relationships/image" Target="../media/image3.jp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gif"/><Relationship Id="rId4" Type="http://schemas.openxmlformats.org/officeDocument/2006/relationships/image" Target="../media/image3.jp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0"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5.gif"/><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8.gif"/><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33"/>
          <p:cNvPicPr preferRelativeResize="0"/>
          <p:nvPr/>
        </p:nvPicPr>
        <p:blipFill rotWithShape="1">
          <a:blip r:embed="rId3">
            <a:alphaModFix/>
          </a:blip>
          <a:srcRect b="0" l="0" r="0" t="0"/>
          <a:stretch/>
        </p:blipFill>
        <p:spPr>
          <a:xfrm>
            <a:off x="0" y="4015582"/>
            <a:ext cx="3400426" cy="2328863"/>
          </a:xfrm>
          <a:prstGeom prst="rect">
            <a:avLst/>
          </a:prstGeom>
          <a:noFill/>
          <a:ln>
            <a:noFill/>
          </a:ln>
        </p:spPr>
      </p:pic>
      <p:sp>
        <p:nvSpPr>
          <p:cNvPr id="108" name="Google Shape;108;p33"/>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Physical Activity Overview &amp; Prioritized Recommendations</a:t>
            </a:r>
            <a:endParaRPr/>
          </a:p>
        </p:txBody>
      </p:sp>
      <p:sp>
        <p:nvSpPr>
          <p:cNvPr id="109" name="Google Shape;109;p33"/>
          <p:cNvSpPr txBox="1"/>
          <p:nvPr>
            <p:ph idx="1" type="body"/>
          </p:nvPr>
        </p:nvSpPr>
        <p:spPr>
          <a:xfrm>
            <a:off x="1767840" y="1825625"/>
            <a:ext cx="958596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John Jakecic</a:t>
            </a:r>
            <a:endParaRPr sz="3200"/>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lang="en-US" sz="3200"/>
              <a:t>Reactors:  Toren Finkel, Fabiana Ambrosio, Eddie Phillips, Gwen Sowa</a:t>
            </a:r>
            <a:endParaRPr/>
          </a:p>
        </p:txBody>
      </p:sp>
      <p:pic>
        <p:nvPicPr>
          <p:cNvPr id="110" name="Google Shape;110;p33"/>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111" name="Google Shape;111;p33"/>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pic>
        <p:nvPicPr>
          <p:cNvPr id="112" name="Google Shape;112;p33"/>
          <p:cNvPicPr preferRelativeResize="0"/>
          <p:nvPr/>
        </p:nvPicPr>
        <p:blipFill rotWithShape="1">
          <a:blip r:embed="rId6">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42"/>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Key Research Questions</a:t>
            </a:r>
            <a:endParaRPr/>
          </a:p>
        </p:txBody>
      </p:sp>
      <p:sp>
        <p:nvSpPr>
          <p:cNvPr id="201" name="Google Shape;201;p42"/>
          <p:cNvSpPr txBox="1"/>
          <p:nvPr>
            <p:ph idx="1" type="body"/>
          </p:nvPr>
        </p:nvSpPr>
        <p:spPr>
          <a:xfrm>
            <a:off x="1767840" y="1571625"/>
            <a:ext cx="9585960" cy="4605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US" sz="1800"/>
              <a:t>Determine the independent and interactive effects of physical activity and sedentary behavior on multiple health outcomes in youth, adults, and older adults.</a:t>
            </a:r>
            <a:endParaRPr/>
          </a:p>
          <a:p>
            <a:pPr indent="-228600" lvl="0" marL="228600" rtl="0" algn="l">
              <a:lnSpc>
                <a:spcPct val="90000"/>
              </a:lnSpc>
              <a:spcBef>
                <a:spcPts val="1000"/>
              </a:spcBef>
              <a:spcAft>
                <a:spcPts val="0"/>
              </a:spcAft>
              <a:buClr>
                <a:schemeClr val="dk1"/>
              </a:buClr>
              <a:buSzPts val="1800"/>
              <a:buChar char="•"/>
            </a:pPr>
            <a:r>
              <a:rPr lang="en-US" sz="1800"/>
              <a:t>Determine the role and contribution of light-intensity physical activity alone or in combination with moderate-to-vigorous physical activity to health outcomes.</a:t>
            </a:r>
            <a:endParaRPr/>
          </a:p>
          <a:p>
            <a:pPr indent="-228600" lvl="0" marL="228600" rtl="0" algn="l">
              <a:lnSpc>
                <a:spcPct val="90000"/>
              </a:lnSpc>
              <a:spcBef>
                <a:spcPts val="1000"/>
              </a:spcBef>
              <a:spcAft>
                <a:spcPts val="0"/>
              </a:spcAft>
              <a:buClr>
                <a:schemeClr val="dk1"/>
              </a:buClr>
              <a:buSzPts val="1800"/>
              <a:buChar char="•"/>
            </a:pPr>
            <a:r>
              <a:rPr lang="en-US" sz="1800"/>
              <a:t>Strengthen the understanding of dose-response relationships between physical activity and multiple health outcomes in youth, adults, and older adults, and especially during the life transitions between these categories.</a:t>
            </a:r>
            <a:endParaRPr/>
          </a:p>
          <a:p>
            <a:pPr indent="-228600" lvl="0" marL="228600" rtl="0" algn="l">
              <a:lnSpc>
                <a:spcPct val="90000"/>
              </a:lnSpc>
              <a:spcBef>
                <a:spcPts val="1000"/>
              </a:spcBef>
              <a:spcAft>
                <a:spcPts val="0"/>
              </a:spcAft>
              <a:buClr>
                <a:schemeClr val="dk1"/>
              </a:buClr>
              <a:buSzPts val="1800"/>
              <a:buChar char="•"/>
            </a:pPr>
            <a:r>
              <a:rPr lang="en-US" sz="1800"/>
              <a:t>Expand knowledge of the extent to which the relationships between physical activity and health outcomes are modified by demographic factors, including sex and race/ethnicity.</a:t>
            </a:r>
            <a:endParaRPr/>
          </a:p>
          <a:p>
            <a:pPr indent="-228600" lvl="0" marL="228600" rtl="0" algn="l">
              <a:lnSpc>
                <a:spcPct val="90000"/>
              </a:lnSpc>
              <a:spcBef>
                <a:spcPts val="1000"/>
              </a:spcBef>
              <a:spcAft>
                <a:spcPts val="0"/>
              </a:spcAft>
              <a:buClr>
                <a:schemeClr val="dk1"/>
              </a:buClr>
              <a:buSzPts val="1800"/>
              <a:buChar char="•"/>
            </a:pPr>
            <a:r>
              <a:rPr lang="en-US" sz="1800"/>
              <a:t>Determine the interactive effects of physical activity and sedentary behavior with other lifestyle factors on multiple health outcomes in youth, adults, and older adults.</a:t>
            </a:r>
            <a:endParaRPr/>
          </a:p>
          <a:p>
            <a:pPr indent="-228600" lvl="0" marL="228600" rtl="0" algn="l">
              <a:lnSpc>
                <a:spcPct val="90000"/>
              </a:lnSpc>
              <a:spcBef>
                <a:spcPts val="1000"/>
              </a:spcBef>
              <a:spcAft>
                <a:spcPts val="0"/>
              </a:spcAft>
              <a:buClr>
                <a:schemeClr val="dk1"/>
              </a:buClr>
              <a:buSzPts val="1800"/>
              <a:buChar char="•"/>
            </a:pPr>
            <a:r>
              <a:rPr lang="en-US" sz="1800"/>
              <a:t>Determine the biological/molecular/cellular responses to physical activity and sedentary behavior that may explain the variability in inter-individual response.</a:t>
            </a:r>
            <a:endParaRPr/>
          </a:p>
          <a:p>
            <a:pPr indent="-228600" lvl="0" marL="228600" rtl="0" algn="l">
              <a:lnSpc>
                <a:spcPct val="90000"/>
              </a:lnSpc>
              <a:spcBef>
                <a:spcPts val="1000"/>
              </a:spcBef>
              <a:spcAft>
                <a:spcPts val="0"/>
              </a:spcAft>
              <a:buClr>
                <a:schemeClr val="dk1"/>
              </a:buClr>
              <a:buSzPts val="1800"/>
              <a:buChar char="•"/>
            </a:pPr>
            <a:r>
              <a:rPr lang="en-US" sz="1800"/>
              <a:t>Identify effective intervention strategies for increasing physical activity through actions in multiple settings in youth, adults, and older adults. Determine how the effectiveness of interventions differs by sex, age, race, ethnicity, socioeconomic status, and other factors.</a:t>
            </a:r>
            <a:endParaRPr/>
          </a:p>
        </p:txBody>
      </p:sp>
      <p:pic>
        <p:nvPicPr>
          <p:cNvPr id="202" name="Google Shape;202;p42"/>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03" name="Google Shape;203;p42"/>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04" name="Google Shape;204;p42"/>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43"/>
          <p:cNvPicPr preferRelativeResize="0"/>
          <p:nvPr/>
        </p:nvPicPr>
        <p:blipFill rotWithShape="1">
          <a:blip r:embed="rId3">
            <a:alphaModFix/>
          </a:blip>
          <a:srcRect b="0" l="0" r="0" t="0"/>
          <a:stretch/>
        </p:blipFill>
        <p:spPr>
          <a:xfrm>
            <a:off x="0" y="4015582"/>
            <a:ext cx="3400426" cy="2328863"/>
          </a:xfrm>
          <a:prstGeom prst="rect">
            <a:avLst/>
          </a:prstGeom>
          <a:noFill/>
          <a:ln>
            <a:noFill/>
          </a:ln>
        </p:spPr>
      </p:pic>
      <p:sp>
        <p:nvSpPr>
          <p:cNvPr id="210" name="Google Shape;210;p43"/>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Physical Activity Overview &amp; Prioritized Recommendations</a:t>
            </a:r>
            <a:endParaRPr/>
          </a:p>
        </p:txBody>
      </p:sp>
      <p:sp>
        <p:nvSpPr>
          <p:cNvPr id="211" name="Google Shape;211;p43"/>
          <p:cNvSpPr txBox="1"/>
          <p:nvPr>
            <p:ph idx="1" type="body"/>
          </p:nvPr>
        </p:nvSpPr>
        <p:spPr>
          <a:xfrm>
            <a:off x="1767840" y="1825625"/>
            <a:ext cx="958596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Panel Discussion: </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lang="en-US" sz="3200"/>
              <a:t>John Jakecic, Toren Finkel, Fabiana Ambrosio, Eddie Phillips, Gwen Sowa</a:t>
            </a:r>
            <a:endParaRPr/>
          </a:p>
        </p:txBody>
      </p:sp>
      <p:pic>
        <p:nvPicPr>
          <p:cNvPr id="212" name="Google Shape;212;p43"/>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213" name="Google Shape;213;p43"/>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pic>
        <p:nvPicPr>
          <p:cNvPr id="214" name="Google Shape;214;p43"/>
          <p:cNvPicPr preferRelativeResize="0"/>
          <p:nvPr/>
        </p:nvPicPr>
        <p:blipFill rotWithShape="1">
          <a:blip r:embed="rId6">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4"/>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Poppins"/>
              <a:buNone/>
            </a:pPr>
            <a:r>
              <a:rPr lang="en-US" sz="3200">
                <a:latin typeface="Poppins"/>
                <a:ea typeface="Poppins"/>
                <a:cs typeface="Poppins"/>
                <a:sym typeface="Poppins"/>
              </a:rPr>
              <a:t>2018 Physical Activity Guidelines Advisory Committee Scientific Report</a:t>
            </a:r>
            <a:endParaRPr sz="3200"/>
          </a:p>
        </p:txBody>
      </p:sp>
      <p:sp>
        <p:nvSpPr>
          <p:cNvPr id="220" name="Google Shape;220;p44"/>
          <p:cNvSpPr txBox="1"/>
          <p:nvPr>
            <p:ph idx="1" type="body"/>
          </p:nvPr>
        </p:nvSpPr>
        <p:spPr>
          <a:xfrm>
            <a:off x="1767840" y="1825625"/>
            <a:ext cx="958596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Evaluated additional scientific evidence over last 10 years</a:t>
            </a:r>
            <a:endParaRPr/>
          </a:p>
          <a:p>
            <a:pPr indent="-228600" lvl="0" marL="228600" rtl="0" algn="l">
              <a:lnSpc>
                <a:spcPct val="90000"/>
              </a:lnSpc>
              <a:spcBef>
                <a:spcPts val="1000"/>
              </a:spcBef>
              <a:spcAft>
                <a:spcPts val="0"/>
              </a:spcAft>
              <a:buClr>
                <a:schemeClr val="dk1"/>
              </a:buClr>
              <a:buSzPts val="2800"/>
              <a:buChar char="•"/>
            </a:pPr>
            <a:r>
              <a:rPr lang="en-US"/>
              <a:t>In addition to disease prevention benefits, “physically active individuals sleep better, feel better and function better.”</a:t>
            </a:r>
            <a:endParaRPr/>
          </a:p>
          <a:p>
            <a:pPr indent="-228600" lvl="0" marL="228600" rtl="0" algn="l">
              <a:lnSpc>
                <a:spcPct val="90000"/>
              </a:lnSpc>
              <a:spcBef>
                <a:spcPts val="1000"/>
              </a:spcBef>
              <a:spcAft>
                <a:spcPts val="0"/>
              </a:spcAft>
              <a:buClr>
                <a:schemeClr val="dk1"/>
              </a:buClr>
              <a:buSzPts val="2800"/>
              <a:buChar char="•"/>
            </a:pPr>
            <a:r>
              <a:rPr lang="en-US"/>
              <a:t>150 minutes/week moderate-intensity activity or 75 minutes/week of vigorous-intensity (or combination)</a:t>
            </a:r>
            <a:endParaRPr/>
          </a:p>
          <a:p>
            <a:pPr indent="-228600" lvl="0" marL="228600" rtl="0" algn="l">
              <a:lnSpc>
                <a:spcPct val="90000"/>
              </a:lnSpc>
              <a:spcBef>
                <a:spcPts val="1000"/>
              </a:spcBef>
              <a:spcAft>
                <a:spcPts val="0"/>
              </a:spcAft>
              <a:buClr>
                <a:schemeClr val="dk1"/>
              </a:buClr>
              <a:buSzPts val="2800"/>
              <a:buChar char="•"/>
            </a:pPr>
            <a:r>
              <a:rPr lang="en-US"/>
              <a:t>Twice weekly resistance exercise.</a:t>
            </a:r>
            <a:endParaRPr/>
          </a:p>
          <a:p>
            <a:pPr indent="-228600" lvl="0" marL="228600" rtl="0" algn="l">
              <a:lnSpc>
                <a:spcPct val="90000"/>
              </a:lnSpc>
              <a:spcBef>
                <a:spcPts val="1000"/>
              </a:spcBef>
              <a:spcAft>
                <a:spcPts val="0"/>
              </a:spcAft>
              <a:buClr>
                <a:schemeClr val="dk1"/>
              </a:buClr>
              <a:buSzPts val="2800"/>
              <a:buChar char="•"/>
            </a:pPr>
            <a:r>
              <a:rPr lang="en-US"/>
              <a:t>“There is abundant evidence that physical activity is a ‘best buy’ for public health.”</a:t>
            </a:r>
            <a:endParaRPr/>
          </a:p>
          <a:p>
            <a:pPr indent="-228600" lvl="0" marL="228600" rtl="0" algn="l">
              <a:lnSpc>
                <a:spcPct val="90000"/>
              </a:lnSpc>
              <a:spcBef>
                <a:spcPts val="1000"/>
              </a:spcBef>
              <a:spcAft>
                <a:spcPts val="0"/>
              </a:spcAft>
              <a:buClr>
                <a:schemeClr val="dk1"/>
              </a:buClr>
              <a:buSzPts val="2800"/>
              <a:buChar char="•"/>
            </a:pPr>
            <a:r>
              <a:rPr lang="en-US"/>
              <a:t>The most important question is how to increase PA levels.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21" name="Google Shape;221;p44"/>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22" name="Google Shape;222;p44"/>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23" name="Google Shape;223;p44"/>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5"/>
          <p:cNvSpPr txBox="1"/>
          <p:nvPr>
            <p:ph type="title"/>
          </p:nvPr>
        </p:nvSpPr>
        <p:spPr>
          <a:xfrm>
            <a:off x="1586353" y="-256827"/>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Physical Activity</a:t>
            </a:r>
            <a:endParaRPr/>
          </a:p>
        </p:txBody>
      </p:sp>
      <p:pic>
        <p:nvPicPr>
          <p:cNvPr id="229" name="Google Shape;229;p45"/>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30" name="Google Shape;230;p45"/>
          <p:cNvPicPr preferRelativeResize="0"/>
          <p:nvPr/>
        </p:nvPicPr>
        <p:blipFill rotWithShape="1">
          <a:blip r:embed="rId4">
            <a:alphaModFix/>
          </a:blip>
          <a:srcRect b="0" l="0" r="0" t="0"/>
          <a:stretch/>
        </p:blipFill>
        <p:spPr>
          <a:xfrm>
            <a:off x="9220201" y="77787"/>
            <a:ext cx="2796857" cy="890588"/>
          </a:xfrm>
          <a:prstGeom prst="rect">
            <a:avLst/>
          </a:prstGeom>
          <a:noFill/>
          <a:ln>
            <a:noFill/>
          </a:ln>
        </p:spPr>
      </p:pic>
      <p:pic>
        <p:nvPicPr>
          <p:cNvPr id="231" name="Google Shape;231;p45"/>
          <p:cNvPicPr preferRelativeResize="0"/>
          <p:nvPr/>
        </p:nvPicPr>
        <p:blipFill rotWithShape="1">
          <a:blip r:embed="rId5">
            <a:alphaModFix/>
          </a:blip>
          <a:srcRect b="0" l="0" r="0" t="0"/>
          <a:stretch/>
        </p:blipFill>
        <p:spPr>
          <a:xfrm>
            <a:off x="5489731" y="6565078"/>
            <a:ext cx="6859652" cy="311973"/>
          </a:xfrm>
          <a:prstGeom prst="rect">
            <a:avLst/>
          </a:prstGeom>
          <a:noFill/>
          <a:ln>
            <a:noFill/>
          </a:ln>
        </p:spPr>
      </p:pic>
      <p:grpSp>
        <p:nvGrpSpPr>
          <p:cNvPr id="232" name="Google Shape;232;p45"/>
          <p:cNvGrpSpPr/>
          <p:nvPr/>
        </p:nvGrpSpPr>
        <p:grpSpPr>
          <a:xfrm>
            <a:off x="2008800" y="1138981"/>
            <a:ext cx="4095381" cy="2160068"/>
            <a:chOff x="588003" y="1825625"/>
            <a:chExt cx="4095381" cy="2160068"/>
          </a:xfrm>
        </p:grpSpPr>
        <p:pic>
          <p:nvPicPr>
            <p:cNvPr id="233" name="Google Shape;233;p45"/>
            <p:cNvPicPr preferRelativeResize="0"/>
            <p:nvPr/>
          </p:nvPicPr>
          <p:blipFill rotWithShape="1">
            <a:blip r:embed="rId6">
              <a:alphaModFix/>
            </a:blip>
            <a:srcRect b="0" l="0" r="0" t="0"/>
            <a:stretch/>
          </p:blipFill>
          <p:spPr>
            <a:xfrm>
              <a:off x="588003" y="1825625"/>
              <a:ext cx="4095381" cy="1768769"/>
            </a:xfrm>
            <a:prstGeom prst="rect">
              <a:avLst/>
            </a:prstGeom>
            <a:noFill/>
            <a:ln>
              <a:noFill/>
            </a:ln>
          </p:spPr>
        </p:pic>
        <p:sp>
          <p:nvSpPr>
            <p:cNvPr id="234" name="Google Shape;234;p45"/>
            <p:cNvSpPr txBox="1"/>
            <p:nvPr/>
          </p:nvSpPr>
          <p:spPr>
            <a:xfrm>
              <a:off x="1385455" y="3524028"/>
              <a:ext cx="31311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Exercise is Medicine</a:t>
              </a:r>
              <a:endParaRPr/>
            </a:p>
          </p:txBody>
        </p:sp>
      </p:grpSp>
      <p:grpSp>
        <p:nvGrpSpPr>
          <p:cNvPr id="235" name="Google Shape;235;p45"/>
          <p:cNvGrpSpPr/>
          <p:nvPr/>
        </p:nvGrpSpPr>
        <p:grpSpPr>
          <a:xfrm>
            <a:off x="1934469" y="3692275"/>
            <a:ext cx="9315796" cy="2846082"/>
            <a:chOff x="396241" y="3429000"/>
            <a:chExt cx="9315796" cy="2846082"/>
          </a:xfrm>
        </p:grpSpPr>
        <p:grpSp>
          <p:nvGrpSpPr>
            <p:cNvPr id="236" name="Google Shape;236;p45"/>
            <p:cNvGrpSpPr/>
            <p:nvPr/>
          </p:nvGrpSpPr>
          <p:grpSpPr>
            <a:xfrm>
              <a:off x="396241" y="3429000"/>
              <a:ext cx="7833360" cy="2356893"/>
              <a:chOff x="758091" y="1820442"/>
              <a:chExt cx="7683265" cy="3418720"/>
            </a:xfrm>
          </p:grpSpPr>
          <p:pic>
            <p:nvPicPr>
              <p:cNvPr id="237" name="Google Shape;237;p45"/>
              <p:cNvPicPr preferRelativeResize="0"/>
              <p:nvPr/>
            </p:nvPicPr>
            <p:blipFill rotWithShape="1">
              <a:blip r:embed="rId7">
                <a:alphaModFix/>
              </a:blip>
              <a:srcRect b="0" l="50380" r="3866" t="52176"/>
              <a:stretch/>
            </p:blipFill>
            <p:spPr>
              <a:xfrm>
                <a:off x="1742175" y="1907311"/>
                <a:ext cx="2194557" cy="3331851"/>
              </a:xfrm>
              <a:prstGeom prst="rect">
                <a:avLst/>
              </a:prstGeom>
              <a:noFill/>
              <a:ln>
                <a:noFill/>
              </a:ln>
            </p:spPr>
          </p:pic>
          <p:sp>
            <p:nvSpPr>
              <p:cNvPr id="238" name="Google Shape;238;p45"/>
              <p:cNvSpPr txBox="1"/>
              <p:nvPr/>
            </p:nvSpPr>
            <p:spPr>
              <a:xfrm>
                <a:off x="758091" y="2288934"/>
                <a:ext cx="847926"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Young muscle after </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 injury</a:t>
                </a:r>
                <a:endParaRPr/>
              </a:p>
            </p:txBody>
          </p:sp>
          <p:sp>
            <p:nvSpPr>
              <p:cNvPr id="239" name="Google Shape;239;p45"/>
              <p:cNvSpPr txBox="1"/>
              <p:nvPr/>
            </p:nvSpPr>
            <p:spPr>
              <a:xfrm>
                <a:off x="758091" y="3708181"/>
                <a:ext cx="835192"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Old muscle after </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injury</a:t>
                </a:r>
                <a:endParaRPr/>
              </a:p>
            </p:txBody>
          </p:sp>
          <p:pic>
            <p:nvPicPr>
              <p:cNvPr id="240" name="Google Shape;240;p45"/>
              <p:cNvPicPr preferRelativeResize="0"/>
              <p:nvPr/>
            </p:nvPicPr>
            <p:blipFill rotWithShape="1">
              <a:blip r:embed="rId8">
                <a:alphaModFix/>
              </a:blip>
              <a:srcRect b="0" l="0" r="0" t="0"/>
              <a:stretch/>
            </p:blipFill>
            <p:spPr>
              <a:xfrm>
                <a:off x="4090258" y="1820442"/>
                <a:ext cx="4351098" cy="3418720"/>
              </a:xfrm>
              <a:prstGeom prst="rect">
                <a:avLst/>
              </a:prstGeom>
              <a:noFill/>
              <a:ln>
                <a:noFill/>
              </a:ln>
            </p:spPr>
          </p:pic>
        </p:grpSp>
        <p:sp>
          <p:nvSpPr>
            <p:cNvPr id="241" name="Google Shape;241;p45"/>
            <p:cNvSpPr txBox="1"/>
            <p:nvPr/>
          </p:nvSpPr>
          <p:spPr>
            <a:xfrm>
              <a:off x="3158805" y="5813417"/>
              <a:ext cx="6553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Exercise is Regenerative</a:t>
              </a:r>
              <a:endParaRPr/>
            </a:p>
          </p:txBody>
        </p:sp>
      </p:grpSp>
      <p:pic>
        <p:nvPicPr>
          <p:cNvPr descr="S:\Sowa\manuscripts\Spine Paper\Sowa_figur1.tif" id="242" name="Google Shape;242;p45"/>
          <p:cNvPicPr preferRelativeResize="0"/>
          <p:nvPr>
            <p:ph idx="1" type="body"/>
          </p:nvPr>
        </p:nvPicPr>
        <p:blipFill rotWithShape="1">
          <a:blip r:embed="rId9">
            <a:alphaModFix/>
          </a:blip>
          <a:srcRect b="0" l="0" r="0" t="0"/>
          <a:stretch/>
        </p:blipFill>
        <p:spPr>
          <a:xfrm>
            <a:off x="7024623" y="829552"/>
            <a:ext cx="2743206" cy="2156464"/>
          </a:xfrm>
          <a:prstGeom prst="rect">
            <a:avLst/>
          </a:prstGeom>
          <a:noFill/>
          <a:ln>
            <a:noFill/>
          </a:ln>
        </p:spPr>
      </p:pic>
      <p:sp>
        <p:nvSpPr>
          <p:cNvPr id="243" name="Google Shape;243;p45"/>
          <p:cNvSpPr txBox="1"/>
          <p:nvPr/>
        </p:nvSpPr>
        <p:spPr>
          <a:xfrm>
            <a:off x="6734831" y="2986016"/>
            <a:ext cx="6553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Exercise is Anti-Inflammatory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Physical Activity Overview and Prioritized Research</a:t>
            </a:r>
            <a:endParaRPr/>
          </a:p>
        </p:txBody>
      </p:sp>
      <p:sp>
        <p:nvSpPr>
          <p:cNvPr id="118" name="Google Shape;118;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chemeClr val="dk1"/>
              </a:buClr>
              <a:buSzPts val="2400"/>
              <a:buNone/>
            </a:pPr>
            <a:r>
              <a:rPr lang="en-US"/>
              <a:t>John M. Jakicic, PhD</a:t>
            </a:r>
            <a:endParaRPr/>
          </a:p>
          <a:p>
            <a:pPr indent="0" lvl="0" marL="0" rtl="0" algn="ctr">
              <a:lnSpc>
                <a:spcPct val="80000"/>
              </a:lnSpc>
              <a:spcBef>
                <a:spcPts val="1000"/>
              </a:spcBef>
              <a:spcAft>
                <a:spcPts val="0"/>
              </a:spcAft>
              <a:buClr>
                <a:schemeClr val="dk1"/>
              </a:buClr>
              <a:buSzPts val="2400"/>
              <a:buNone/>
            </a:pPr>
            <a:r>
              <a:rPr lang="en-US"/>
              <a:t>Distinguished Professor, Department of Health and Physical Activity</a:t>
            </a:r>
            <a:endParaRPr/>
          </a:p>
          <a:p>
            <a:pPr indent="0" lvl="0" marL="0" rtl="0" algn="ctr">
              <a:lnSpc>
                <a:spcPct val="80000"/>
              </a:lnSpc>
              <a:spcBef>
                <a:spcPts val="1000"/>
              </a:spcBef>
              <a:spcAft>
                <a:spcPts val="0"/>
              </a:spcAft>
              <a:buClr>
                <a:schemeClr val="dk1"/>
              </a:buClr>
              <a:buSzPts val="2400"/>
              <a:buNone/>
            </a:pPr>
            <a:r>
              <a:rPr lang="en-US"/>
              <a:t>Director, Healthy Lifestyle Institute</a:t>
            </a:r>
            <a:endParaRPr/>
          </a:p>
          <a:p>
            <a:pPr indent="0" lvl="0" marL="0" rtl="0" algn="ctr">
              <a:lnSpc>
                <a:spcPct val="80000"/>
              </a:lnSpc>
              <a:spcBef>
                <a:spcPts val="1000"/>
              </a:spcBef>
              <a:spcAft>
                <a:spcPts val="0"/>
              </a:spcAft>
              <a:buClr>
                <a:schemeClr val="dk1"/>
              </a:buClr>
              <a:buSzPts val="2400"/>
              <a:buNone/>
            </a:pPr>
            <a:r>
              <a:rPr lang="en-US"/>
              <a:t>University of Pittsburgh</a:t>
            </a:r>
            <a:endParaRPr/>
          </a:p>
        </p:txBody>
      </p:sp>
      <p:pic>
        <p:nvPicPr>
          <p:cNvPr id="119" name="Google Shape;119;p34"/>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20" name="Google Shape;120;p34"/>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21" name="Google Shape;121;p34"/>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5"/>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Panelists</a:t>
            </a:r>
            <a:endParaRPr/>
          </a:p>
        </p:txBody>
      </p:sp>
      <p:sp>
        <p:nvSpPr>
          <p:cNvPr id="127" name="Google Shape;127;p35"/>
          <p:cNvSpPr txBox="1"/>
          <p:nvPr>
            <p:ph idx="1" type="body"/>
          </p:nvPr>
        </p:nvSpPr>
        <p:spPr>
          <a:xfrm>
            <a:off x="1767840" y="1571625"/>
            <a:ext cx="9585960" cy="4605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Toren Finkel, MD</a:t>
            </a:r>
            <a:endParaRPr/>
          </a:p>
          <a:p>
            <a:pPr indent="-228600" lvl="1" marL="685800" rtl="0" algn="l">
              <a:lnSpc>
                <a:spcPct val="80000"/>
              </a:lnSpc>
              <a:spcBef>
                <a:spcPts val="500"/>
              </a:spcBef>
              <a:spcAft>
                <a:spcPts val="0"/>
              </a:spcAft>
              <a:buClr>
                <a:schemeClr val="dk1"/>
              </a:buClr>
              <a:buSzPts val="2400"/>
              <a:buChar char="•"/>
            </a:pPr>
            <a:r>
              <a:rPr lang="en-US"/>
              <a:t>Director, UPMC Aging Institute</a:t>
            </a:r>
            <a:endParaRPr/>
          </a:p>
          <a:p>
            <a:pPr indent="-228600" lvl="0" marL="228600" rtl="0" algn="l">
              <a:lnSpc>
                <a:spcPct val="80000"/>
              </a:lnSpc>
              <a:spcBef>
                <a:spcPts val="1000"/>
              </a:spcBef>
              <a:spcAft>
                <a:spcPts val="0"/>
              </a:spcAft>
              <a:buClr>
                <a:schemeClr val="dk1"/>
              </a:buClr>
              <a:buSzPts val="2800"/>
              <a:buChar char="•"/>
            </a:pPr>
            <a:r>
              <a:rPr lang="en-US"/>
              <a:t>Fabrisia Ambrosio, PhD</a:t>
            </a:r>
            <a:endParaRPr/>
          </a:p>
          <a:p>
            <a:pPr indent="-228600" lvl="1" marL="685800" rtl="0" algn="l">
              <a:lnSpc>
                <a:spcPct val="80000"/>
              </a:lnSpc>
              <a:spcBef>
                <a:spcPts val="500"/>
              </a:spcBef>
              <a:spcAft>
                <a:spcPts val="0"/>
              </a:spcAft>
              <a:buClr>
                <a:schemeClr val="dk1"/>
              </a:buClr>
              <a:buSzPts val="2400"/>
              <a:buChar char="•"/>
            </a:pPr>
            <a:r>
              <a:rPr lang="en-US"/>
              <a:t>Department of Physical Medicine &amp; Rehabilitation</a:t>
            </a:r>
            <a:endParaRPr/>
          </a:p>
          <a:p>
            <a:pPr indent="-228600" lvl="1" marL="685800" rtl="0" algn="l">
              <a:lnSpc>
                <a:spcPct val="80000"/>
              </a:lnSpc>
              <a:spcBef>
                <a:spcPts val="500"/>
              </a:spcBef>
              <a:spcAft>
                <a:spcPts val="0"/>
              </a:spcAft>
              <a:buClr>
                <a:schemeClr val="dk1"/>
              </a:buClr>
              <a:buSzPts val="2400"/>
              <a:buChar char="•"/>
            </a:pPr>
            <a:r>
              <a:rPr lang="en-US"/>
              <a:t>Director of Rehabilitation for UPMC International</a:t>
            </a:r>
            <a:endParaRPr/>
          </a:p>
          <a:p>
            <a:pPr indent="-228600" lvl="0" marL="228600" rtl="0" algn="l">
              <a:lnSpc>
                <a:spcPct val="80000"/>
              </a:lnSpc>
              <a:spcBef>
                <a:spcPts val="1000"/>
              </a:spcBef>
              <a:spcAft>
                <a:spcPts val="0"/>
              </a:spcAft>
              <a:buClr>
                <a:schemeClr val="dk1"/>
              </a:buClr>
              <a:buSzPts val="2800"/>
              <a:buChar char="•"/>
            </a:pPr>
            <a:r>
              <a:rPr lang="en-US"/>
              <a:t>Eddie Phillips, MD</a:t>
            </a:r>
            <a:endParaRPr/>
          </a:p>
          <a:p>
            <a:pPr indent="-228600" lvl="1" marL="685800" rtl="0" algn="l">
              <a:lnSpc>
                <a:spcPct val="80000"/>
              </a:lnSpc>
              <a:spcBef>
                <a:spcPts val="500"/>
              </a:spcBef>
              <a:spcAft>
                <a:spcPts val="0"/>
              </a:spcAft>
              <a:buClr>
                <a:schemeClr val="dk1"/>
              </a:buClr>
              <a:buSzPts val="2400"/>
              <a:buChar char="•"/>
            </a:pPr>
            <a:r>
              <a:rPr lang="en-US"/>
              <a:t>Chief, Physical Medicine and Rehabilitation Services, VA Boston Healthcare System </a:t>
            </a:r>
            <a:endParaRPr/>
          </a:p>
          <a:p>
            <a:pPr indent="-228600" lvl="0" marL="228600" rtl="0" algn="l">
              <a:lnSpc>
                <a:spcPct val="80000"/>
              </a:lnSpc>
              <a:spcBef>
                <a:spcPts val="1000"/>
              </a:spcBef>
              <a:spcAft>
                <a:spcPts val="0"/>
              </a:spcAft>
              <a:buClr>
                <a:schemeClr val="dk1"/>
              </a:buClr>
              <a:buSzPts val="2800"/>
              <a:buChar char="•"/>
            </a:pPr>
            <a:r>
              <a:rPr lang="en-US"/>
              <a:t>Gwendolyn Sowa, MD, PhD</a:t>
            </a:r>
            <a:endParaRPr/>
          </a:p>
          <a:p>
            <a:pPr indent="-228600" lvl="1" marL="685800" rtl="0" algn="l">
              <a:lnSpc>
                <a:spcPct val="80000"/>
              </a:lnSpc>
              <a:spcBef>
                <a:spcPts val="500"/>
              </a:spcBef>
              <a:spcAft>
                <a:spcPts val="0"/>
              </a:spcAft>
              <a:buClr>
                <a:schemeClr val="dk1"/>
              </a:buClr>
              <a:buSzPts val="2400"/>
              <a:buChar char="•"/>
            </a:pPr>
            <a:r>
              <a:rPr lang="en-US"/>
              <a:t>Chair, Physical Medicine &amp; Rehabilitation</a:t>
            </a:r>
            <a:endParaRPr/>
          </a:p>
          <a:p>
            <a:pPr indent="-228600" lvl="1" marL="685800" rtl="0" algn="l">
              <a:lnSpc>
                <a:spcPct val="80000"/>
              </a:lnSpc>
              <a:spcBef>
                <a:spcPts val="500"/>
              </a:spcBef>
              <a:spcAft>
                <a:spcPts val="0"/>
              </a:spcAft>
              <a:buClr>
                <a:schemeClr val="dk1"/>
              </a:buClr>
              <a:buSzPts val="2400"/>
              <a:buChar char="•"/>
            </a:pPr>
            <a:r>
              <a:rPr lang="en-US"/>
              <a:t>Director, UPMC Rehabilitation Institute</a:t>
            </a:r>
            <a:endParaRPr/>
          </a:p>
          <a:p>
            <a:pPr indent="0" lvl="0" marL="0" rtl="0" algn="l">
              <a:lnSpc>
                <a:spcPct val="80000"/>
              </a:lnSpc>
              <a:spcBef>
                <a:spcPts val="1000"/>
              </a:spcBef>
              <a:spcAft>
                <a:spcPts val="0"/>
              </a:spcAft>
              <a:buClr>
                <a:schemeClr val="dk1"/>
              </a:buClr>
              <a:buSzPts val="2800"/>
              <a:buNone/>
            </a:pPr>
            <a:r>
              <a:t/>
            </a:r>
            <a:endParaRPr/>
          </a:p>
        </p:txBody>
      </p:sp>
      <p:pic>
        <p:nvPicPr>
          <p:cNvPr id="128" name="Google Shape;128;p35"/>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29" name="Google Shape;129;p35"/>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30" name="Google Shape;130;p35"/>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https://health.gov/paguidelines/images/2018/2018-policy-doc-cover.jpg" id="135" name="Google Shape;135;p36"/>
          <p:cNvPicPr preferRelativeResize="0"/>
          <p:nvPr/>
        </p:nvPicPr>
        <p:blipFill rotWithShape="1">
          <a:blip r:embed="rId3">
            <a:alphaModFix/>
          </a:blip>
          <a:srcRect b="38086" l="0" r="266" t="0"/>
          <a:stretch/>
        </p:blipFill>
        <p:spPr>
          <a:xfrm>
            <a:off x="8715176" y="4418183"/>
            <a:ext cx="2210266" cy="1775694"/>
          </a:xfrm>
          <a:prstGeom prst="rect">
            <a:avLst/>
          </a:prstGeom>
          <a:noFill/>
          <a:ln cap="flat" cmpd="sng" w="9525">
            <a:solidFill>
              <a:schemeClr val="dk1"/>
            </a:solidFill>
            <a:prstDash val="solid"/>
            <a:round/>
            <a:headEnd len="sm" w="sm" type="none"/>
            <a:tailEnd len="sm" w="sm" type="none"/>
          </a:ln>
        </p:spPr>
      </p:pic>
      <p:pic>
        <p:nvPicPr>
          <p:cNvPr id="136" name="Google Shape;136;p36"/>
          <p:cNvPicPr preferRelativeResize="0"/>
          <p:nvPr/>
        </p:nvPicPr>
        <p:blipFill rotWithShape="1">
          <a:blip r:embed="rId4">
            <a:alphaModFix/>
          </a:blip>
          <a:srcRect b="1578" l="1826" r="2457" t="1758"/>
          <a:stretch/>
        </p:blipFill>
        <p:spPr>
          <a:xfrm>
            <a:off x="927687" y="1630452"/>
            <a:ext cx="2830810" cy="3675578"/>
          </a:xfrm>
          <a:prstGeom prst="rect">
            <a:avLst/>
          </a:prstGeom>
          <a:noFill/>
          <a:ln cap="flat" cmpd="sng" w="9525">
            <a:solidFill>
              <a:schemeClr val="dk1"/>
            </a:solidFill>
            <a:prstDash val="solid"/>
            <a:round/>
            <a:headEnd len="sm" w="sm" type="none"/>
            <a:tailEnd len="sm" w="sm" type="none"/>
          </a:ln>
        </p:spPr>
      </p:pic>
      <p:pic>
        <p:nvPicPr>
          <p:cNvPr id="137" name="Google Shape;137;p36"/>
          <p:cNvPicPr preferRelativeResize="0"/>
          <p:nvPr/>
        </p:nvPicPr>
        <p:blipFill rotWithShape="1">
          <a:blip r:embed="rId5">
            <a:alphaModFix/>
          </a:blip>
          <a:srcRect b="5356" l="34217" r="31109" t="14655"/>
          <a:stretch/>
        </p:blipFill>
        <p:spPr>
          <a:xfrm>
            <a:off x="5046432" y="1394385"/>
            <a:ext cx="2211469" cy="2869593"/>
          </a:xfrm>
          <a:prstGeom prst="rect">
            <a:avLst/>
          </a:prstGeom>
          <a:noFill/>
          <a:ln cap="flat" cmpd="sng" w="9525">
            <a:solidFill>
              <a:schemeClr val="dk1"/>
            </a:solidFill>
            <a:prstDash val="solid"/>
            <a:round/>
            <a:headEnd len="sm" w="sm" type="none"/>
            <a:tailEnd len="sm" w="sm" type="none"/>
          </a:ln>
        </p:spPr>
      </p:pic>
      <p:pic>
        <p:nvPicPr>
          <p:cNvPr id="138" name="Google Shape;138;p36"/>
          <p:cNvPicPr preferRelativeResize="0"/>
          <p:nvPr/>
        </p:nvPicPr>
        <p:blipFill rotWithShape="1">
          <a:blip r:embed="rId6">
            <a:alphaModFix/>
          </a:blip>
          <a:srcRect b="0" l="0" r="0" t="0"/>
          <a:stretch/>
        </p:blipFill>
        <p:spPr>
          <a:xfrm>
            <a:off x="8715176" y="1398905"/>
            <a:ext cx="2215263" cy="2865073"/>
          </a:xfrm>
          <a:prstGeom prst="rect">
            <a:avLst/>
          </a:prstGeom>
          <a:noFill/>
          <a:ln cap="flat" cmpd="sng" w="9525">
            <a:solidFill>
              <a:schemeClr val="dk1"/>
            </a:solidFill>
            <a:prstDash val="solid"/>
            <a:round/>
            <a:headEnd len="sm" w="sm" type="none"/>
            <a:tailEnd len="sm" w="sm" type="none"/>
          </a:ln>
        </p:spPr>
      </p:pic>
      <p:pic>
        <p:nvPicPr>
          <p:cNvPr id="139" name="Google Shape;139;p36"/>
          <p:cNvPicPr preferRelativeResize="0"/>
          <p:nvPr/>
        </p:nvPicPr>
        <p:blipFill rotWithShape="1">
          <a:blip r:embed="rId7">
            <a:alphaModFix/>
          </a:blip>
          <a:srcRect b="0" l="0" r="0" t="0"/>
          <a:stretch/>
        </p:blipFill>
        <p:spPr>
          <a:xfrm>
            <a:off x="5345011" y="4311325"/>
            <a:ext cx="1614309" cy="2094238"/>
          </a:xfrm>
          <a:prstGeom prst="rect">
            <a:avLst/>
          </a:prstGeom>
          <a:noFill/>
          <a:ln cap="flat" cmpd="sng" w="9525">
            <a:solidFill>
              <a:schemeClr val="dk1"/>
            </a:solidFill>
            <a:prstDash val="solid"/>
            <a:round/>
            <a:headEnd len="sm" w="sm" type="none"/>
            <a:tailEnd len="sm" w="sm" type="none"/>
          </a:ln>
        </p:spPr>
      </p:pic>
      <p:sp>
        <p:nvSpPr>
          <p:cNvPr id="140" name="Google Shape;140;p36"/>
          <p:cNvSpPr/>
          <p:nvPr/>
        </p:nvSpPr>
        <p:spPr>
          <a:xfrm>
            <a:off x="3885647" y="3225925"/>
            <a:ext cx="978408" cy="484632"/>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36"/>
          <p:cNvSpPr/>
          <p:nvPr/>
        </p:nvSpPr>
        <p:spPr>
          <a:xfrm>
            <a:off x="7497334" y="3225925"/>
            <a:ext cx="978408" cy="484632"/>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2" name="Google Shape;142;p36"/>
          <p:cNvPicPr preferRelativeResize="0"/>
          <p:nvPr/>
        </p:nvPicPr>
        <p:blipFill rotWithShape="1">
          <a:blip r:embed="rId8">
            <a:alphaModFix/>
          </a:blip>
          <a:srcRect b="0" l="0" r="0" t="0"/>
          <a:stretch/>
        </p:blipFill>
        <p:spPr>
          <a:xfrm>
            <a:off x="2635694" y="6405563"/>
            <a:ext cx="6859652" cy="311973"/>
          </a:xfrm>
          <a:prstGeom prst="rect">
            <a:avLst/>
          </a:prstGeom>
          <a:noFill/>
          <a:ln>
            <a:noFill/>
          </a:ln>
        </p:spPr>
      </p:pic>
      <p:pic>
        <p:nvPicPr>
          <p:cNvPr id="143" name="Google Shape;143;p36"/>
          <p:cNvPicPr preferRelativeResize="0"/>
          <p:nvPr/>
        </p:nvPicPr>
        <p:blipFill rotWithShape="1">
          <a:blip r:embed="rId9">
            <a:alphaModFix/>
          </a:blip>
          <a:srcRect b="0" l="0" r="0" t="0"/>
          <a:stretch/>
        </p:blipFill>
        <p:spPr>
          <a:xfrm>
            <a:off x="174942" y="365125"/>
            <a:ext cx="1499235" cy="1206500"/>
          </a:xfrm>
          <a:prstGeom prst="rect">
            <a:avLst/>
          </a:prstGeom>
          <a:noFill/>
          <a:ln>
            <a:noFill/>
          </a:ln>
        </p:spPr>
      </p:pic>
      <p:pic>
        <p:nvPicPr>
          <p:cNvPr id="144" name="Google Shape;144;p36"/>
          <p:cNvPicPr preferRelativeResize="0"/>
          <p:nvPr/>
        </p:nvPicPr>
        <p:blipFill rotWithShape="1">
          <a:blip r:embed="rId10">
            <a:alphaModFix/>
          </a:blip>
          <a:srcRect b="0" l="0" r="0" t="0"/>
          <a:stretch/>
        </p:blipFill>
        <p:spPr>
          <a:xfrm>
            <a:off x="9220201" y="402474"/>
            <a:ext cx="2796857" cy="890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7"/>
          <p:cNvSpPr txBox="1"/>
          <p:nvPr>
            <p:ph type="title"/>
          </p:nvPr>
        </p:nvSpPr>
        <p:spPr>
          <a:xfrm>
            <a:off x="1674177" y="205636"/>
            <a:ext cx="761994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Physical Activity Influences on Systemic Body Systems </a:t>
            </a:r>
            <a:endParaRPr/>
          </a:p>
        </p:txBody>
      </p:sp>
      <p:sp>
        <p:nvSpPr>
          <p:cNvPr id="150" name="Google Shape;150;p37"/>
          <p:cNvSpPr txBox="1"/>
          <p:nvPr>
            <p:ph idx="1" type="body"/>
          </p:nvPr>
        </p:nvSpPr>
        <p:spPr>
          <a:xfrm>
            <a:off x="838200" y="1584439"/>
            <a:ext cx="5181600" cy="459252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Adults (all ages)</a:t>
            </a:r>
            <a:endParaRPr/>
          </a:p>
          <a:p>
            <a:pPr indent="-228600" lvl="1" marL="685800" rtl="0" algn="l">
              <a:lnSpc>
                <a:spcPct val="90000"/>
              </a:lnSpc>
              <a:spcBef>
                <a:spcPts val="500"/>
              </a:spcBef>
              <a:spcAft>
                <a:spcPts val="0"/>
              </a:spcAft>
              <a:buClr>
                <a:schemeClr val="dk1"/>
              </a:buClr>
              <a:buSzPts val="1600"/>
              <a:buChar char="•"/>
            </a:pPr>
            <a:r>
              <a:rPr lang="en-US" sz="1600"/>
              <a:t>All-cause mortality</a:t>
            </a:r>
            <a:endParaRPr/>
          </a:p>
          <a:p>
            <a:pPr indent="-228600" lvl="1" marL="685800" rtl="0" algn="l">
              <a:lnSpc>
                <a:spcPct val="90000"/>
              </a:lnSpc>
              <a:spcBef>
                <a:spcPts val="500"/>
              </a:spcBef>
              <a:spcAft>
                <a:spcPts val="0"/>
              </a:spcAft>
              <a:buClr>
                <a:schemeClr val="dk1"/>
              </a:buClr>
              <a:buSzPts val="1600"/>
              <a:buChar char="•"/>
            </a:pPr>
            <a:r>
              <a:rPr lang="en-US" sz="1600"/>
              <a:t>Cardiometabolic conditions</a:t>
            </a:r>
            <a:endParaRPr/>
          </a:p>
          <a:p>
            <a:pPr indent="-228600" lvl="1" marL="685800" rtl="0" algn="l">
              <a:lnSpc>
                <a:spcPct val="90000"/>
              </a:lnSpc>
              <a:spcBef>
                <a:spcPts val="500"/>
              </a:spcBef>
              <a:spcAft>
                <a:spcPts val="0"/>
              </a:spcAft>
              <a:buClr>
                <a:schemeClr val="dk1"/>
              </a:buClr>
              <a:buSzPts val="1600"/>
              <a:buChar char="•"/>
            </a:pPr>
            <a:r>
              <a:rPr lang="en-US" sz="1600"/>
              <a:t>Cancer</a:t>
            </a:r>
            <a:endParaRPr/>
          </a:p>
          <a:p>
            <a:pPr indent="-228600" lvl="1" marL="685800" rtl="0" algn="l">
              <a:lnSpc>
                <a:spcPct val="90000"/>
              </a:lnSpc>
              <a:spcBef>
                <a:spcPts val="500"/>
              </a:spcBef>
              <a:spcAft>
                <a:spcPts val="0"/>
              </a:spcAft>
              <a:buClr>
                <a:schemeClr val="dk1"/>
              </a:buClr>
              <a:buSzPts val="1600"/>
              <a:buChar char="•"/>
            </a:pPr>
            <a:r>
              <a:rPr lang="en-US" sz="1600"/>
              <a:t>Brain Health</a:t>
            </a:r>
            <a:endParaRPr/>
          </a:p>
          <a:p>
            <a:pPr indent="-228600" lvl="1" marL="685800" rtl="0" algn="l">
              <a:lnSpc>
                <a:spcPct val="90000"/>
              </a:lnSpc>
              <a:spcBef>
                <a:spcPts val="500"/>
              </a:spcBef>
              <a:spcAft>
                <a:spcPts val="0"/>
              </a:spcAft>
              <a:buClr>
                <a:schemeClr val="dk1"/>
              </a:buClr>
              <a:buSzPts val="1600"/>
              <a:buChar char="•"/>
            </a:pPr>
            <a:r>
              <a:rPr lang="en-US" sz="1600"/>
              <a:t>Weight status</a:t>
            </a:r>
            <a:endParaRPr/>
          </a:p>
          <a:p>
            <a:pPr indent="-158750" lvl="0" marL="228600" rtl="0" algn="l">
              <a:lnSpc>
                <a:spcPct val="90000"/>
              </a:lnSpc>
              <a:spcBef>
                <a:spcPts val="1000"/>
              </a:spcBef>
              <a:spcAft>
                <a:spcPts val="0"/>
              </a:spcAft>
              <a:buClr>
                <a:schemeClr val="dk1"/>
              </a:buClr>
              <a:buSzPts val="1100"/>
              <a:buNone/>
            </a:pPr>
            <a:r>
              <a:t/>
            </a:r>
            <a:endParaRPr sz="1100"/>
          </a:p>
          <a:p>
            <a:pPr indent="-228600" lvl="0" marL="228600" rtl="0" algn="l">
              <a:lnSpc>
                <a:spcPct val="90000"/>
              </a:lnSpc>
              <a:spcBef>
                <a:spcPts val="1000"/>
              </a:spcBef>
              <a:spcAft>
                <a:spcPts val="0"/>
              </a:spcAft>
              <a:buClr>
                <a:schemeClr val="dk1"/>
              </a:buClr>
              <a:buSzPts val="2000"/>
              <a:buChar char="•"/>
            </a:pPr>
            <a:r>
              <a:rPr lang="en-US" sz="2000"/>
              <a:t>Older Adults</a:t>
            </a:r>
            <a:endParaRPr/>
          </a:p>
          <a:p>
            <a:pPr indent="-228600" lvl="1" marL="685800" rtl="0" algn="l">
              <a:lnSpc>
                <a:spcPct val="90000"/>
              </a:lnSpc>
              <a:spcBef>
                <a:spcPts val="500"/>
              </a:spcBef>
              <a:spcAft>
                <a:spcPts val="0"/>
              </a:spcAft>
              <a:buClr>
                <a:schemeClr val="dk1"/>
              </a:buClr>
              <a:buSzPts val="1600"/>
              <a:buChar char="•"/>
            </a:pPr>
            <a:r>
              <a:rPr lang="en-US" sz="1600"/>
              <a:t>Falls</a:t>
            </a:r>
            <a:endParaRPr/>
          </a:p>
          <a:p>
            <a:pPr indent="-228600" lvl="1" marL="685800" rtl="0" algn="l">
              <a:lnSpc>
                <a:spcPct val="90000"/>
              </a:lnSpc>
              <a:spcBef>
                <a:spcPts val="500"/>
              </a:spcBef>
              <a:spcAft>
                <a:spcPts val="0"/>
              </a:spcAft>
              <a:buClr>
                <a:schemeClr val="dk1"/>
              </a:buClr>
              <a:buSzPts val="1600"/>
              <a:buChar char="•"/>
            </a:pPr>
            <a:r>
              <a:rPr lang="en-US" sz="1600"/>
              <a:t>Physical Function</a:t>
            </a:r>
            <a:endParaRPr/>
          </a:p>
          <a:p>
            <a:pPr indent="-158750" lvl="0" marL="228600" rtl="0" algn="l">
              <a:lnSpc>
                <a:spcPct val="90000"/>
              </a:lnSpc>
              <a:spcBef>
                <a:spcPts val="1000"/>
              </a:spcBef>
              <a:spcAft>
                <a:spcPts val="0"/>
              </a:spcAft>
              <a:buClr>
                <a:schemeClr val="dk1"/>
              </a:buClr>
              <a:buSzPts val="1100"/>
              <a:buNone/>
            </a:pPr>
            <a:r>
              <a:t/>
            </a:r>
            <a:endParaRPr sz="1100"/>
          </a:p>
          <a:p>
            <a:pPr indent="-228600" lvl="0" marL="228600" rtl="0" algn="l">
              <a:lnSpc>
                <a:spcPct val="90000"/>
              </a:lnSpc>
              <a:spcBef>
                <a:spcPts val="1000"/>
              </a:spcBef>
              <a:spcAft>
                <a:spcPts val="0"/>
              </a:spcAft>
              <a:buClr>
                <a:schemeClr val="dk1"/>
              </a:buClr>
              <a:buSzPts val="2000"/>
              <a:buChar char="•"/>
            </a:pPr>
            <a:r>
              <a:rPr lang="en-US" sz="2000"/>
              <a:t>Women who are Pregnant or Postpartum</a:t>
            </a:r>
            <a:endParaRPr/>
          </a:p>
          <a:p>
            <a:pPr indent="-228600" lvl="1" marL="685800" rtl="0" algn="l">
              <a:lnSpc>
                <a:spcPct val="90000"/>
              </a:lnSpc>
              <a:spcBef>
                <a:spcPts val="500"/>
              </a:spcBef>
              <a:spcAft>
                <a:spcPts val="0"/>
              </a:spcAft>
              <a:buClr>
                <a:schemeClr val="dk1"/>
              </a:buClr>
              <a:buSzPts val="1600"/>
              <a:buChar char="•"/>
            </a:pPr>
            <a:r>
              <a:rPr lang="en-US" sz="1600"/>
              <a:t>Reduced excessive weight gain</a:t>
            </a:r>
            <a:endParaRPr/>
          </a:p>
          <a:p>
            <a:pPr indent="-228600" lvl="1" marL="685800" rtl="0" algn="l">
              <a:lnSpc>
                <a:spcPct val="90000"/>
              </a:lnSpc>
              <a:spcBef>
                <a:spcPts val="500"/>
              </a:spcBef>
              <a:spcAft>
                <a:spcPts val="0"/>
              </a:spcAft>
              <a:buClr>
                <a:schemeClr val="dk1"/>
              </a:buClr>
              <a:buSzPts val="1600"/>
              <a:buChar char="•"/>
            </a:pPr>
            <a:r>
              <a:rPr lang="en-US" sz="1600"/>
              <a:t>Gestational diabetes</a:t>
            </a:r>
            <a:endParaRPr/>
          </a:p>
          <a:p>
            <a:pPr indent="-228600" lvl="1" marL="685800" rtl="0" algn="l">
              <a:lnSpc>
                <a:spcPct val="90000"/>
              </a:lnSpc>
              <a:spcBef>
                <a:spcPts val="500"/>
              </a:spcBef>
              <a:spcAft>
                <a:spcPts val="0"/>
              </a:spcAft>
              <a:buClr>
                <a:schemeClr val="dk1"/>
              </a:buClr>
              <a:buSzPts val="1600"/>
              <a:buChar char="•"/>
            </a:pPr>
            <a:r>
              <a:rPr lang="en-US" sz="1600"/>
              <a:t>Postpartum depression</a:t>
            </a:r>
            <a:endParaRPr/>
          </a:p>
          <a:p>
            <a:pPr indent="-228600" lvl="1" marL="685800" rtl="0" algn="l">
              <a:lnSpc>
                <a:spcPct val="90000"/>
              </a:lnSpc>
              <a:spcBef>
                <a:spcPts val="500"/>
              </a:spcBef>
              <a:spcAft>
                <a:spcPts val="0"/>
              </a:spcAft>
              <a:buClr>
                <a:schemeClr val="dk1"/>
              </a:buClr>
              <a:buSzPts val="1600"/>
              <a:buChar char="•"/>
            </a:pPr>
            <a:r>
              <a:rPr lang="en-US" sz="1600"/>
              <a:t>Cardiovascular system</a:t>
            </a:r>
            <a:endParaRPr/>
          </a:p>
        </p:txBody>
      </p:sp>
      <p:sp>
        <p:nvSpPr>
          <p:cNvPr id="151" name="Google Shape;151;p37"/>
          <p:cNvSpPr txBox="1"/>
          <p:nvPr>
            <p:ph idx="2" type="body"/>
          </p:nvPr>
        </p:nvSpPr>
        <p:spPr>
          <a:xfrm>
            <a:off x="6172200" y="1584439"/>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Individuals with Pre-Existing Medical Conditions</a:t>
            </a:r>
            <a:endParaRPr/>
          </a:p>
          <a:p>
            <a:pPr indent="-228600" lvl="1" marL="685800" rtl="0" algn="l">
              <a:lnSpc>
                <a:spcPct val="90000"/>
              </a:lnSpc>
              <a:spcBef>
                <a:spcPts val="500"/>
              </a:spcBef>
              <a:spcAft>
                <a:spcPts val="0"/>
              </a:spcAft>
              <a:buClr>
                <a:schemeClr val="dk1"/>
              </a:buClr>
              <a:buSzPts val="1800"/>
              <a:buChar char="•"/>
            </a:pPr>
            <a:r>
              <a:rPr lang="en-US" sz="1800"/>
              <a:t>Breast cancer - mortality</a:t>
            </a:r>
            <a:endParaRPr/>
          </a:p>
          <a:p>
            <a:pPr indent="-228600" lvl="1" marL="685800" rtl="0" algn="l">
              <a:lnSpc>
                <a:spcPct val="90000"/>
              </a:lnSpc>
              <a:spcBef>
                <a:spcPts val="500"/>
              </a:spcBef>
              <a:spcAft>
                <a:spcPts val="0"/>
              </a:spcAft>
              <a:buClr>
                <a:schemeClr val="dk1"/>
              </a:buClr>
              <a:buSzPts val="1800"/>
              <a:buChar char="•"/>
            </a:pPr>
            <a:r>
              <a:rPr lang="en-US" sz="1800"/>
              <a:t>Colorectal cancer - mortality</a:t>
            </a:r>
            <a:endParaRPr/>
          </a:p>
          <a:p>
            <a:pPr indent="-228600" lvl="1" marL="685800" rtl="0" algn="l">
              <a:lnSpc>
                <a:spcPct val="90000"/>
              </a:lnSpc>
              <a:spcBef>
                <a:spcPts val="500"/>
              </a:spcBef>
              <a:spcAft>
                <a:spcPts val="0"/>
              </a:spcAft>
              <a:buClr>
                <a:schemeClr val="dk1"/>
              </a:buClr>
              <a:buSzPts val="1800"/>
              <a:buChar char="•"/>
            </a:pPr>
            <a:r>
              <a:rPr lang="en-US" sz="1800"/>
              <a:t>Prostate cancer - mortality</a:t>
            </a:r>
            <a:endParaRPr/>
          </a:p>
          <a:p>
            <a:pPr indent="-228600" lvl="1" marL="685800" rtl="0" algn="l">
              <a:lnSpc>
                <a:spcPct val="90000"/>
              </a:lnSpc>
              <a:spcBef>
                <a:spcPts val="500"/>
              </a:spcBef>
              <a:spcAft>
                <a:spcPts val="0"/>
              </a:spcAft>
              <a:buClr>
                <a:schemeClr val="dk1"/>
              </a:buClr>
              <a:buSzPts val="1800"/>
              <a:buChar char="•"/>
            </a:pPr>
            <a:r>
              <a:rPr lang="en-US" sz="1800"/>
              <a:t>Osteoarthritis – pain, function, quality of life</a:t>
            </a:r>
            <a:endParaRPr/>
          </a:p>
          <a:p>
            <a:pPr indent="-228600" lvl="1" marL="685800" rtl="0" algn="l">
              <a:lnSpc>
                <a:spcPct val="90000"/>
              </a:lnSpc>
              <a:spcBef>
                <a:spcPts val="500"/>
              </a:spcBef>
              <a:spcAft>
                <a:spcPts val="0"/>
              </a:spcAft>
              <a:buClr>
                <a:schemeClr val="dk1"/>
              </a:buClr>
              <a:buSzPts val="1800"/>
              <a:buChar char="•"/>
            </a:pPr>
            <a:r>
              <a:rPr lang="en-US" sz="1800"/>
              <a:t>Hypertension – cardiovascular disease</a:t>
            </a:r>
            <a:endParaRPr/>
          </a:p>
          <a:p>
            <a:pPr indent="-228600" lvl="1" marL="685800" rtl="0" algn="l">
              <a:lnSpc>
                <a:spcPct val="90000"/>
              </a:lnSpc>
              <a:spcBef>
                <a:spcPts val="500"/>
              </a:spcBef>
              <a:spcAft>
                <a:spcPts val="0"/>
              </a:spcAft>
              <a:buClr>
                <a:schemeClr val="dk1"/>
              </a:buClr>
              <a:buSzPts val="1800"/>
              <a:buChar char="•"/>
            </a:pPr>
            <a:r>
              <a:rPr lang="en-US" sz="1800"/>
              <a:t>Type 2 diabetes – cardiovascular mortality, disease progression, blood pressure, lipids, BMI</a:t>
            </a:r>
            <a:endParaRPr/>
          </a:p>
          <a:p>
            <a:pPr indent="-228600" lvl="1" marL="685800" rtl="0" algn="l">
              <a:lnSpc>
                <a:spcPct val="90000"/>
              </a:lnSpc>
              <a:spcBef>
                <a:spcPts val="500"/>
              </a:spcBef>
              <a:spcAft>
                <a:spcPts val="0"/>
              </a:spcAft>
              <a:buClr>
                <a:schemeClr val="dk1"/>
              </a:buClr>
              <a:buSzPts val="1800"/>
              <a:buChar char="•"/>
            </a:pPr>
            <a:r>
              <a:rPr lang="en-US" sz="1800"/>
              <a:t>Multiple sclerosis – walking, physical fitness</a:t>
            </a:r>
            <a:endParaRPr/>
          </a:p>
          <a:p>
            <a:pPr indent="-228600" lvl="1" marL="685800" rtl="0" algn="l">
              <a:lnSpc>
                <a:spcPct val="90000"/>
              </a:lnSpc>
              <a:spcBef>
                <a:spcPts val="500"/>
              </a:spcBef>
              <a:spcAft>
                <a:spcPts val="0"/>
              </a:spcAft>
              <a:buClr>
                <a:schemeClr val="dk1"/>
              </a:buClr>
              <a:buSzPts val="1800"/>
              <a:buChar char="•"/>
            </a:pPr>
            <a:r>
              <a:rPr lang="en-US" sz="1800"/>
              <a:t>Dementia - cognition</a:t>
            </a:r>
            <a:endParaRPr/>
          </a:p>
          <a:p>
            <a:pPr indent="-228600" lvl="1" marL="685800" rtl="0" algn="l">
              <a:lnSpc>
                <a:spcPct val="90000"/>
              </a:lnSpc>
              <a:spcBef>
                <a:spcPts val="500"/>
              </a:spcBef>
              <a:spcAft>
                <a:spcPts val="0"/>
              </a:spcAft>
              <a:buClr>
                <a:schemeClr val="dk1"/>
              </a:buClr>
              <a:buSzPts val="1800"/>
              <a:buChar char="•"/>
            </a:pPr>
            <a:r>
              <a:rPr lang="en-US" sz="1800"/>
              <a:t>Impaired Executive Function - cognition</a:t>
            </a:r>
            <a:endParaRPr/>
          </a:p>
        </p:txBody>
      </p:sp>
      <p:sp>
        <p:nvSpPr>
          <p:cNvPr id="152" name="Google Shape;152;p37"/>
          <p:cNvSpPr txBox="1"/>
          <p:nvPr/>
        </p:nvSpPr>
        <p:spPr>
          <a:xfrm>
            <a:off x="5622360" y="5751111"/>
            <a:ext cx="58919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2018 Physical Activity Guidelines Advisory Committee Report</a:t>
            </a:r>
            <a:endParaRPr/>
          </a:p>
        </p:txBody>
      </p:sp>
      <p:pic>
        <p:nvPicPr>
          <p:cNvPr id="153" name="Google Shape;153;p37"/>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54" name="Google Shape;154;p37"/>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55" name="Google Shape;155;p37"/>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8"/>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Relationship of Moderate-to-Vigorous Physical Activity to All-Cause Mortality</a:t>
            </a:r>
            <a:endParaRPr/>
          </a:p>
        </p:txBody>
      </p:sp>
      <p:pic>
        <p:nvPicPr>
          <p:cNvPr id="161" name="Google Shape;161;p38"/>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62" name="Google Shape;162;p38"/>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63" name="Google Shape;163;p38"/>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pic>
        <p:nvPicPr>
          <p:cNvPr id="164" name="Google Shape;164;p38"/>
          <p:cNvPicPr preferRelativeResize="0"/>
          <p:nvPr/>
        </p:nvPicPr>
        <p:blipFill rotWithShape="1">
          <a:blip r:embed="rId6">
            <a:alphaModFix/>
          </a:blip>
          <a:srcRect b="23633" l="30394" r="28022" t="16777"/>
          <a:stretch/>
        </p:blipFill>
        <p:spPr>
          <a:xfrm>
            <a:off x="2009148" y="1398905"/>
            <a:ext cx="8112741" cy="4629915"/>
          </a:xfrm>
          <a:prstGeom prst="rect">
            <a:avLst/>
          </a:prstGeom>
          <a:noFill/>
          <a:ln cap="flat" cmpd="sng" w="9525">
            <a:solidFill>
              <a:schemeClr val="dk1"/>
            </a:solidFill>
            <a:prstDash val="solid"/>
            <a:round/>
            <a:headEnd len="sm" w="sm" type="none"/>
            <a:tailEnd len="sm" w="sm" type="none"/>
          </a:ln>
        </p:spPr>
      </p:pic>
      <p:sp>
        <p:nvSpPr>
          <p:cNvPr id="165" name="Google Shape;165;p38"/>
          <p:cNvSpPr txBox="1"/>
          <p:nvPr/>
        </p:nvSpPr>
        <p:spPr>
          <a:xfrm>
            <a:off x="2093305" y="5975382"/>
            <a:ext cx="397221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2018 Physical Activity Guidelines Advisory Committee Report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9"/>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Relationship of Moderate-to-Vigorous Physical Activity to Chronic Conditions</a:t>
            </a:r>
            <a:endParaRPr/>
          </a:p>
        </p:txBody>
      </p:sp>
      <p:pic>
        <p:nvPicPr>
          <p:cNvPr id="171" name="Google Shape;171;p39"/>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72" name="Google Shape;172;p39"/>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73" name="Google Shape;173;p39"/>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
        <p:nvSpPr>
          <p:cNvPr id="174" name="Google Shape;174;p39"/>
          <p:cNvSpPr txBox="1"/>
          <p:nvPr/>
        </p:nvSpPr>
        <p:spPr>
          <a:xfrm>
            <a:off x="2093305" y="5975382"/>
            <a:ext cx="397221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2018 Physical Activity Guidelines Advisory Committee Report</a:t>
            </a:r>
            <a:endParaRPr/>
          </a:p>
        </p:txBody>
      </p:sp>
      <p:pic>
        <p:nvPicPr>
          <p:cNvPr id="175" name="Google Shape;175;p39"/>
          <p:cNvPicPr preferRelativeResize="0"/>
          <p:nvPr/>
        </p:nvPicPr>
        <p:blipFill rotWithShape="1">
          <a:blip r:embed="rId6">
            <a:alphaModFix/>
          </a:blip>
          <a:srcRect b="19811" l="27380" r="26152" t="32660"/>
          <a:stretch/>
        </p:blipFill>
        <p:spPr>
          <a:xfrm>
            <a:off x="2172791" y="1726595"/>
            <a:ext cx="7322555" cy="421287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40"/>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40"/>
              <a:buFont typeface="Calibri"/>
              <a:buNone/>
            </a:pPr>
            <a:r>
              <a:rPr lang="en-US" sz="3240"/>
              <a:t>Sedentary Behavior vs. </a:t>
            </a:r>
            <a:br>
              <a:rPr lang="en-US" sz="3240"/>
            </a:br>
            <a:r>
              <a:rPr lang="en-US" sz="3240"/>
              <a:t>Moderate-to-Vigorous Physical Activity</a:t>
            </a:r>
            <a:endParaRPr/>
          </a:p>
        </p:txBody>
      </p:sp>
      <p:pic>
        <p:nvPicPr>
          <p:cNvPr id="181" name="Google Shape;181;p40"/>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82" name="Google Shape;182;p40"/>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83" name="Google Shape;183;p40"/>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
        <p:nvSpPr>
          <p:cNvPr id="184" name="Google Shape;184;p40"/>
          <p:cNvSpPr txBox="1"/>
          <p:nvPr/>
        </p:nvSpPr>
        <p:spPr>
          <a:xfrm>
            <a:off x="3567263" y="6021997"/>
            <a:ext cx="397221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2018 Physical Activity Guidelines Advisory Committee Report</a:t>
            </a:r>
            <a:endParaRPr/>
          </a:p>
        </p:txBody>
      </p:sp>
      <p:pic>
        <p:nvPicPr>
          <p:cNvPr id="185" name="Google Shape;185;p40"/>
          <p:cNvPicPr preferRelativeResize="0"/>
          <p:nvPr/>
        </p:nvPicPr>
        <p:blipFill rotWithShape="1">
          <a:blip r:embed="rId6">
            <a:alphaModFix/>
          </a:blip>
          <a:srcRect b="0" l="0" r="0" t="0"/>
          <a:stretch/>
        </p:blipFill>
        <p:spPr>
          <a:xfrm>
            <a:off x="3208119" y="1843869"/>
            <a:ext cx="4809941" cy="4163447"/>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1"/>
          <p:cNvSpPr txBox="1"/>
          <p:nvPr>
            <p:ph type="title"/>
          </p:nvPr>
        </p:nvSpPr>
        <p:spPr>
          <a:xfrm>
            <a:off x="2622632" y="365125"/>
            <a:ext cx="687271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Model of Systems Control in Response to Physical Activity</a:t>
            </a:r>
            <a:endParaRPr/>
          </a:p>
        </p:txBody>
      </p:sp>
      <p:pic>
        <p:nvPicPr>
          <p:cNvPr id="191" name="Google Shape;191;p41"/>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92" name="Google Shape;192;p41"/>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93" name="Google Shape;193;p41"/>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
        <p:nvSpPr>
          <p:cNvPr id="194" name="Google Shape;194;p41"/>
          <p:cNvSpPr txBox="1"/>
          <p:nvPr/>
        </p:nvSpPr>
        <p:spPr>
          <a:xfrm>
            <a:off x="2635694" y="5851928"/>
            <a:ext cx="71559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Neufer PD, et</a:t>
            </a:r>
            <a:r>
              <a:rPr b="0" i="0" lang="en-US" sz="1200" u="none" cap="none" strike="noStrike">
                <a:solidFill>
                  <a:schemeClr val="dk1"/>
                </a:solidFill>
                <a:latin typeface="Calibri"/>
                <a:ea typeface="Calibri"/>
                <a:cs typeface="Calibri"/>
                <a:sym typeface="Calibri"/>
              </a:rPr>
              <a:t> al. Understanding the cellular and molecular mechanisms of physical activity-induced health benefits.  Cell Metabolism. </a:t>
            </a:r>
            <a:r>
              <a:rPr lang="en-US" sz="1200">
                <a:solidFill>
                  <a:schemeClr val="dk1"/>
                </a:solidFill>
                <a:latin typeface="Calibri"/>
                <a:ea typeface="Calibri"/>
                <a:cs typeface="Calibri"/>
                <a:sym typeface="Calibri"/>
              </a:rPr>
              <a:t>2015; 22(1): 4-11.</a:t>
            </a:r>
            <a:endParaRPr b="0" i="0" sz="1200" u="none" cap="none" strike="noStrike">
              <a:solidFill>
                <a:schemeClr val="dk1"/>
              </a:solidFill>
              <a:latin typeface="Calibri"/>
              <a:ea typeface="Calibri"/>
              <a:cs typeface="Calibri"/>
              <a:sym typeface="Calibri"/>
            </a:endParaRPr>
          </a:p>
        </p:txBody>
      </p:sp>
      <p:pic>
        <p:nvPicPr>
          <p:cNvPr id="195" name="Google Shape;195;p41"/>
          <p:cNvPicPr preferRelativeResize="0"/>
          <p:nvPr/>
        </p:nvPicPr>
        <p:blipFill rotWithShape="1">
          <a:blip r:embed="rId6">
            <a:alphaModFix/>
          </a:blip>
          <a:srcRect b="0" l="0" r="0" t="0"/>
          <a:stretch/>
        </p:blipFill>
        <p:spPr>
          <a:xfrm>
            <a:off x="2622633" y="1690688"/>
            <a:ext cx="6885773" cy="406927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2019-10-18T11:03:07Z</dcterms:created>
  <dc:creator>Yoram Vodovotz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0x01010022E05F11347B5F438CC356E1FB585997</vt:lpwstr>
  </property>
</Properties>
</file>