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Quattrocento Sans"/>
      <p:regular r:id="rId28"/>
      <p:bold r:id="rId29"/>
      <p:italic r:id="rId30"/>
      <p:boldItalic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jWnm5wHiPoSAxCxRxY36iSuk/x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6D36B37-C417-4249-AB36-71F647E39D77}">
  <a:tblStyle styleId="{36D36B37-C417-4249-AB36-71F647E39D7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QuattrocentoSans-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Quattrocento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boldItalic.fntdata"/><Relationship Id="rId30" Type="http://schemas.openxmlformats.org/officeDocument/2006/relationships/font" Target="fonts/QuattrocentoSans-italic.fntdata"/><Relationship Id="rId11" Type="http://schemas.openxmlformats.org/officeDocument/2006/relationships/slide" Target="slides/slide5.xml"/><Relationship Id="rId33" Type="http://schemas.openxmlformats.org/officeDocument/2006/relationships/font" Target="fonts/HelveticaNeue-bold.fntdata"/><Relationship Id="rId10" Type="http://schemas.openxmlformats.org/officeDocument/2006/relationships/slide" Target="slides/slide4.xml"/><Relationship Id="rId32" Type="http://schemas.openxmlformats.org/officeDocument/2006/relationships/font" Target="fonts/HelveticaNeue-regular.fntdata"/><Relationship Id="rId13" Type="http://schemas.openxmlformats.org/officeDocument/2006/relationships/slide" Target="slides/slide7.xml"/><Relationship Id="rId35" Type="http://schemas.openxmlformats.org/officeDocument/2006/relationships/font" Target="fonts/HelveticaNeue-boldItalic.fntdata"/><Relationship Id="rId12" Type="http://schemas.openxmlformats.org/officeDocument/2006/relationships/slide" Target="slides/slide6.xml"/><Relationship Id="rId34" Type="http://schemas.openxmlformats.org/officeDocument/2006/relationships/font" Target="fonts/HelveticaNeue-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1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1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Chronic stress causes cell damage (shortened telomeres)  Epel 2004</a:t>
            </a:r>
            <a:endParaRPr/>
          </a:p>
        </p:txBody>
      </p:sp>
      <p:sp>
        <p:nvSpPr>
          <p:cNvPr id="183" name="Google Shape;183;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“One of the most interesting findings emerging from the research ... is that in the absence of supportive care, stressors experienced during sensitive periods of development can ... leave permanent imprints in the neural substrate of emotional and cognitive processes. ... the nervous system of mammals carries their singular epigenetic history and expresses it in unique but predictable ways”.</a:t>
            </a:r>
            <a:endParaRPr/>
          </a:p>
          <a:p>
            <a:pPr indent="0" lvl="0" marL="0" rtl="0" algn="l">
              <a:lnSpc>
                <a:spcPct val="90000"/>
              </a:lnSpc>
              <a:spcBef>
                <a:spcPts val="0"/>
              </a:spcBef>
              <a:spcAft>
                <a:spcPts val="0"/>
              </a:spcAft>
              <a:buNone/>
            </a:pPr>
            <a:r>
              <a:rPr lang="en-US" sz="1100"/>
              <a:t>Reference: Gunnar M, Quevedo K. The neurobiology of stress and development. Annu Rev Psychol 2007; 58: 145-173.</a:t>
            </a:r>
            <a:r>
              <a:rPr lang="en-US"/>
              <a:t> </a:t>
            </a:r>
            <a:endParaRPr/>
          </a:p>
          <a:p>
            <a:pPr indent="0" lvl="0" marL="0" rtl="0" algn="l">
              <a:spcBef>
                <a:spcPts val="0"/>
              </a:spcBef>
              <a:spcAft>
                <a:spcPts val="0"/>
              </a:spcAft>
              <a:buNone/>
            </a:pPr>
            <a:r>
              <a:t/>
            </a:r>
            <a:endParaRPr/>
          </a:p>
        </p:txBody>
      </p:sp>
      <p:sp>
        <p:nvSpPr>
          <p:cNvPr id="196" name="Google Shape;196;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1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1" name="Shape 71"/>
        <p:cNvGrpSpPr/>
        <p:nvPr/>
      </p:nvGrpSpPr>
      <p:grpSpPr>
        <a:xfrm>
          <a:off x="0" y="0"/>
          <a:ext cx="0" cy="0"/>
          <a:chOff x="0" y="0"/>
          <a:chExt cx="0" cy="0"/>
        </a:xfrm>
      </p:grpSpPr>
      <p:sp>
        <p:nvSpPr>
          <p:cNvPr id="72" name="Google Shape;72;p26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4" name="Google Shape;74;p2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7" name="Shape 77"/>
        <p:cNvGrpSpPr/>
        <p:nvPr/>
      </p:nvGrpSpPr>
      <p:grpSpPr>
        <a:xfrm>
          <a:off x="0" y="0"/>
          <a:ext cx="0" cy="0"/>
          <a:chOff x="0" y="0"/>
          <a:chExt cx="0" cy="0"/>
        </a:xfrm>
      </p:grpSpPr>
      <p:sp>
        <p:nvSpPr>
          <p:cNvPr id="78" name="Google Shape;78;p2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0" name="Google Shape;80;p26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4" name="Shape 84"/>
        <p:cNvGrpSpPr/>
        <p:nvPr/>
      </p:nvGrpSpPr>
      <p:grpSpPr>
        <a:xfrm>
          <a:off x="0" y="0"/>
          <a:ext cx="0" cy="0"/>
          <a:chOff x="0" y="0"/>
          <a:chExt cx="0" cy="0"/>
        </a:xfrm>
      </p:grpSpPr>
      <p:sp>
        <p:nvSpPr>
          <p:cNvPr id="85" name="Google Shape;85;p2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7" name="Google Shape;87;p2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2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1" name="Shape 91"/>
        <p:cNvGrpSpPr/>
        <p:nvPr/>
      </p:nvGrpSpPr>
      <p:grpSpPr>
        <a:xfrm>
          <a:off x="0" y="0"/>
          <a:ext cx="0" cy="0"/>
          <a:chOff x="0" y="0"/>
          <a:chExt cx="0" cy="0"/>
        </a:xfrm>
      </p:grpSpPr>
      <p:sp>
        <p:nvSpPr>
          <p:cNvPr id="92" name="Google Shape;92;p2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6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7" name="Shape 97"/>
        <p:cNvGrpSpPr/>
        <p:nvPr/>
      </p:nvGrpSpPr>
      <p:grpSpPr>
        <a:xfrm>
          <a:off x="0" y="0"/>
          <a:ext cx="0" cy="0"/>
          <a:chOff x="0" y="0"/>
          <a:chExt cx="0" cy="0"/>
        </a:xfrm>
      </p:grpSpPr>
      <p:sp>
        <p:nvSpPr>
          <p:cNvPr id="98" name="Google Shape;98;p26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6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9" name="Shape 109"/>
        <p:cNvGrpSpPr/>
        <p:nvPr/>
      </p:nvGrpSpPr>
      <p:grpSpPr>
        <a:xfrm>
          <a:off x="0" y="0"/>
          <a:ext cx="0" cy="0"/>
          <a:chOff x="0" y="0"/>
          <a:chExt cx="0" cy="0"/>
        </a:xfrm>
      </p:grpSpPr>
      <p:sp>
        <p:nvSpPr>
          <p:cNvPr id="110" name="Google Shape;110;p2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5" name="Shape 115"/>
        <p:cNvGrpSpPr/>
        <p:nvPr/>
      </p:nvGrpSpPr>
      <p:grpSpPr>
        <a:xfrm>
          <a:off x="0" y="0"/>
          <a:ext cx="0" cy="0"/>
          <a:chOff x="0" y="0"/>
          <a:chExt cx="0" cy="0"/>
        </a:xfrm>
      </p:grpSpPr>
      <p:sp>
        <p:nvSpPr>
          <p:cNvPr id="116" name="Google Shape;116;p2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2" name="Shape 122"/>
        <p:cNvGrpSpPr/>
        <p:nvPr/>
      </p:nvGrpSpPr>
      <p:grpSpPr>
        <a:xfrm>
          <a:off x="0" y="0"/>
          <a:ext cx="0" cy="0"/>
          <a:chOff x="0" y="0"/>
          <a:chExt cx="0" cy="0"/>
        </a:xfrm>
      </p:grpSpPr>
      <p:sp>
        <p:nvSpPr>
          <p:cNvPr id="123" name="Google Shape;123;p2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2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2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2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1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25" name="Shape 25"/>
        <p:cNvGrpSpPr/>
        <p:nvPr/>
      </p:nvGrpSpPr>
      <p:grpSpPr>
        <a:xfrm>
          <a:off x="0" y="0"/>
          <a:ext cx="0" cy="0"/>
          <a:chOff x="0" y="0"/>
          <a:chExt cx="0" cy="0"/>
        </a:xfrm>
      </p:grpSpPr>
      <p:sp>
        <p:nvSpPr>
          <p:cNvPr id="26" name="Google Shape;26;p194"/>
          <p:cNvSpPr/>
          <p:nvPr/>
        </p:nvSpPr>
        <p:spPr>
          <a:xfrm>
            <a:off x="9632951" y="274638"/>
            <a:ext cx="649816" cy="487362"/>
          </a:xfrm>
          <a:prstGeom prst="rect">
            <a:avLst/>
          </a:prstGeom>
          <a:solidFill>
            <a:srgbClr val="D49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194"/>
          <p:cNvSpPr/>
          <p:nvPr/>
        </p:nvSpPr>
        <p:spPr>
          <a:xfrm>
            <a:off x="10282768" y="274638"/>
            <a:ext cx="649817" cy="487362"/>
          </a:xfrm>
          <a:prstGeom prst="rect">
            <a:avLst/>
          </a:prstGeom>
          <a:solidFill>
            <a:srgbClr val="88AF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 name="Google Shape;28;p194"/>
          <p:cNvSpPr/>
          <p:nvPr/>
        </p:nvSpPr>
        <p:spPr>
          <a:xfrm>
            <a:off x="10932584" y="274638"/>
            <a:ext cx="649816" cy="487362"/>
          </a:xfrm>
          <a:prstGeom prst="rect">
            <a:avLst/>
          </a:prstGeom>
          <a:solidFill>
            <a:srgbClr val="0023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 name="Google Shape;29;p194"/>
          <p:cNvSpPr txBox="1"/>
          <p:nvPr>
            <p:ph type="title"/>
          </p:nvPr>
        </p:nvSpPr>
        <p:spPr>
          <a:xfrm>
            <a:off x="304800" y="274638"/>
            <a:ext cx="11277600" cy="487362"/>
          </a:xfrm>
          <a:prstGeom prst="rect">
            <a:avLst/>
          </a:prstGeom>
          <a:solidFill>
            <a:srgbClr val="9D2826"/>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1" i="1" sz="1400">
                <a:solidFill>
                  <a:srgbClr val="3F3F3F"/>
                </a:solidFill>
                <a:latin typeface="Arial"/>
                <a:ea typeface="Arial"/>
                <a:cs typeface="Arial"/>
                <a:sym typeface="Arial"/>
              </a:defRPr>
            </a:lvl1pPr>
            <a:lvl2pPr indent="0" lvl="1" marL="0" marR="0" algn="r">
              <a:spcBef>
                <a:spcPts val="0"/>
              </a:spcBef>
              <a:buNone/>
              <a:defRPr b="1" i="1" sz="1400">
                <a:solidFill>
                  <a:srgbClr val="3F3F3F"/>
                </a:solidFill>
                <a:latin typeface="Arial"/>
                <a:ea typeface="Arial"/>
                <a:cs typeface="Arial"/>
                <a:sym typeface="Arial"/>
              </a:defRPr>
            </a:lvl2pPr>
            <a:lvl3pPr indent="0" lvl="2" marL="0" marR="0" algn="r">
              <a:spcBef>
                <a:spcPts val="0"/>
              </a:spcBef>
              <a:buNone/>
              <a:defRPr b="1" i="1" sz="1400">
                <a:solidFill>
                  <a:srgbClr val="3F3F3F"/>
                </a:solidFill>
                <a:latin typeface="Arial"/>
                <a:ea typeface="Arial"/>
                <a:cs typeface="Arial"/>
                <a:sym typeface="Arial"/>
              </a:defRPr>
            </a:lvl3pPr>
            <a:lvl4pPr indent="0" lvl="3" marL="0" marR="0" algn="r">
              <a:spcBef>
                <a:spcPts val="0"/>
              </a:spcBef>
              <a:buNone/>
              <a:defRPr b="1" i="1" sz="1400">
                <a:solidFill>
                  <a:srgbClr val="3F3F3F"/>
                </a:solidFill>
                <a:latin typeface="Arial"/>
                <a:ea typeface="Arial"/>
                <a:cs typeface="Arial"/>
                <a:sym typeface="Arial"/>
              </a:defRPr>
            </a:lvl4pPr>
            <a:lvl5pPr indent="0" lvl="4" marL="0" marR="0" algn="r">
              <a:spcBef>
                <a:spcPts val="0"/>
              </a:spcBef>
              <a:buNone/>
              <a:defRPr b="1" i="1" sz="1400">
                <a:solidFill>
                  <a:srgbClr val="3F3F3F"/>
                </a:solidFill>
                <a:latin typeface="Arial"/>
                <a:ea typeface="Arial"/>
                <a:cs typeface="Arial"/>
                <a:sym typeface="Arial"/>
              </a:defRPr>
            </a:lvl5pPr>
            <a:lvl6pPr indent="0" lvl="5" marL="0" marR="0" algn="r">
              <a:spcBef>
                <a:spcPts val="0"/>
              </a:spcBef>
              <a:buNone/>
              <a:defRPr b="1" i="1" sz="1400">
                <a:solidFill>
                  <a:srgbClr val="3F3F3F"/>
                </a:solidFill>
                <a:latin typeface="Arial"/>
                <a:ea typeface="Arial"/>
                <a:cs typeface="Arial"/>
                <a:sym typeface="Arial"/>
              </a:defRPr>
            </a:lvl6pPr>
            <a:lvl7pPr indent="0" lvl="6" marL="0" marR="0" algn="r">
              <a:spcBef>
                <a:spcPts val="0"/>
              </a:spcBef>
              <a:buNone/>
              <a:defRPr b="1" i="1" sz="1400">
                <a:solidFill>
                  <a:srgbClr val="3F3F3F"/>
                </a:solidFill>
                <a:latin typeface="Arial"/>
                <a:ea typeface="Arial"/>
                <a:cs typeface="Arial"/>
                <a:sym typeface="Arial"/>
              </a:defRPr>
            </a:lvl7pPr>
            <a:lvl8pPr indent="0" lvl="7" marL="0" marR="0" algn="r">
              <a:spcBef>
                <a:spcPts val="0"/>
              </a:spcBef>
              <a:buNone/>
              <a:defRPr b="1" i="1" sz="1400">
                <a:solidFill>
                  <a:srgbClr val="3F3F3F"/>
                </a:solidFill>
                <a:latin typeface="Arial"/>
                <a:ea typeface="Arial"/>
                <a:cs typeface="Arial"/>
                <a:sym typeface="Arial"/>
              </a:defRPr>
            </a:lvl8pPr>
            <a:lvl9pPr indent="0" lvl="8" marL="0" marR="0" algn="r">
              <a:spcBef>
                <a:spcPts val="0"/>
              </a:spcBef>
              <a:buNone/>
              <a:defRPr b="1" i="1" sz="1400">
                <a:solidFill>
                  <a:srgbClr val="3F3F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1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spd="med">
    <p:push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Title and Text">
    <p:spTree>
      <p:nvGrpSpPr>
        <p:cNvPr id="32" name="Shape 32"/>
        <p:cNvGrpSpPr/>
        <p:nvPr/>
      </p:nvGrpSpPr>
      <p:grpSpPr>
        <a:xfrm>
          <a:off x="0" y="0"/>
          <a:ext cx="0" cy="0"/>
          <a:chOff x="0" y="0"/>
          <a:chExt cx="0" cy="0"/>
        </a:xfrm>
      </p:grpSpPr>
      <p:sp>
        <p:nvSpPr>
          <p:cNvPr id="33" name="Google Shape;33;p195"/>
          <p:cNvSpPr txBox="1"/>
          <p:nvPr>
            <p:ph type="title"/>
          </p:nvPr>
        </p:nvSpPr>
        <p:spPr>
          <a:xfrm>
            <a:off x="1231012" y="377078"/>
            <a:ext cx="9308651" cy="8905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95"/>
          <p:cNvSpPr txBox="1"/>
          <p:nvPr>
            <p:ph idx="1" type="body"/>
          </p:nvPr>
        </p:nvSpPr>
        <p:spPr>
          <a:xfrm>
            <a:off x="1234021" y="1778000"/>
            <a:ext cx="10621097" cy="44554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95"/>
          <p:cNvSpPr txBox="1"/>
          <p:nvPr>
            <p:ph idx="12" type="sldNum"/>
          </p:nvPr>
        </p:nvSpPr>
        <p:spPr>
          <a:xfrm>
            <a:off x="11290300" y="6375258"/>
            <a:ext cx="742952" cy="35781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7F7F7F"/>
                </a:solidFill>
                <a:latin typeface="Arial"/>
                <a:ea typeface="Arial"/>
                <a:cs typeface="Arial"/>
                <a:sym typeface="Arial"/>
              </a:defRPr>
            </a:lvl1pPr>
            <a:lvl2pPr indent="0" lvl="1" marL="0" algn="r">
              <a:spcBef>
                <a:spcPts val="0"/>
              </a:spcBef>
              <a:buNone/>
              <a:defRPr sz="1200">
                <a:solidFill>
                  <a:srgbClr val="7F7F7F"/>
                </a:solidFill>
                <a:latin typeface="Arial"/>
                <a:ea typeface="Arial"/>
                <a:cs typeface="Arial"/>
                <a:sym typeface="Arial"/>
              </a:defRPr>
            </a:lvl2pPr>
            <a:lvl3pPr indent="0" lvl="2" marL="0" algn="r">
              <a:spcBef>
                <a:spcPts val="0"/>
              </a:spcBef>
              <a:buNone/>
              <a:defRPr sz="1200">
                <a:solidFill>
                  <a:srgbClr val="7F7F7F"/>
                </a:solidFill>
                <a:latin typeface="Arial"/>
                <a:ea typeface="Arial"/>
                <a:cs typeface="Arial"/>
                <a:sym typeface="Arial"/>
              </a:defRPr>
            </a:lvl3pPr>
            <a:lvl4pPr indent="0" lvl="3" marL="0" algn="r">
              <a:spcBef>
                <a:spcPts val="0"/>
              </a:spcBef>
              <a:buNone/>
              <a:defRPr sz="1200">
                <a:solidFill>
                  <a:srgbClr val="7F7F7F"/>
                </a:solidFill>
                <a:latin typeface="Arial"/>
                <a:ea typeface="Arial"/>
                <a:cs typeface="Arial"/>
                <a:sym typeface="Arial"/>
              </a:defRPr>
            </a:lvl4pPr>
            <a:lvl5pPr indent="0" lvl="4" marL="0" algn="r">
              <a:spcBef>
                <a:spcPts val="0"/>
              </a:spcBef>
              <a:buNone/>
              <a:defRPr sz="1200">
                <a:solidFill>
                  <a:srgbClr val="7F7F7F"/>
                </a:solidFill>
                <a:latin typeface="Arial"/>
                <a:ea typeface="Arial"/>
                <a:cs typeface="Arial"/>
                <a:sym typeface="Arial"/>
              </a:defRPr>
            </a:lvl5pPr>
            <a:lvl6pPr indent="0" lvl="5" marL="0" algn="r">
              <a:spcBef>
                <a:spcPts val="0"/>
              </a:spcBef>
              <a:buNone/>
              <a:defRPr sz="1200">
                <a:solidFill>
                  <a:srgbClr val="7F7F7F"/>
                </a:solidFill>
                <a:latin typeface="Arial"/>
                <a:ea typeface="Arial"/>
                <a:cs typeface="Arial"/>
                <a:sym typeface="Arial"/>
              </a:defRPr>
            </a:lvl6pPr>
            <a:lvl7pPr indent="0" lvl="6" marL="0" algn="r">
              <a:spcBef>
                <a:spcPts val="0"/>
              </a:spcBef>
              <a:buNone/>
              <a:defRPr sz="1200">
                <a:solidFill>
                  <a:srgbClr val="7F7F7F"/>
                </a:solidFill>
                <a:latin typeface="Arial"/>
                <a:ea typeface="Arial"/>
                <a:cs typeface="Arial"/>
                <a:sym typeface="Arial"/>
              </a:defRPr>
            </a:lvl7pPr>
            <a:lvl8pPr indent="0" lvl="7" marL="0" algn="r">
              <a:spcBef>
                <a:spcPts val="0"/>
              </a:spcBef>
              <a:buNone/>
              <a:defRPr sz="1200">
                <a:solidFill>
                  <a:srgbClr val="7F7F7F"/>
                </a:solidFill>
                <a:latin typeface="Arial"/>
                <a:ea typeface="Arial"/>
                <a:cs typeface="Arial"/>
                <a:sym typeface="Arial"/>
              </a:defRPr>
            </a:lvl8pPr>
            <a:lvl9pPr indent="0" lvl="8" marL="0" algn="r">
              <a:spcBef>
                <a:spcPts val="0"/>
              </a:spcBef>
              <a:buNone/>
              <a:defRPr sz="12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195"/>
          <p:cNvSpPr txBox="1"/>
          <p:nvPr>
            <p:ph idx="11" type="ftr"/>
          </p:nvPr>
        </p:nvSpPr>
        <p:spPr>
          <a:xfrm>
            <a:off x="1231012" y="6356352"/>
            <a:ext cx="4114800" cy="366183"/>
          </a:xfrm>
          <a:prstGeom prst="rect">
            <a:avLst/>
          </a:prstGeom>
          <a:noFill/>
          <a:ln>
            <a:noFill/>
          </a:ln>
        </p:spPr>
        <p:txBody>
          <a:bodyPr anchorCtr="0" anchor="b" bIns="45700" lIns="0" spcFirstLastPara="1" rIns="91425" wrap="square" tIns="45700">
            <a:noAutofit/>
          </a:bodyPr>
          <a:lstStyle>
            <a:lvl1pPr lvl="0" algn="ctr">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Google Shape;38;p1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1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9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9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49" name="Shape 49"/>
        <p:cNvGrpSpPr/>
        <p:nvPr/>
      </p:nvGrpSpPr>
      <p:grpSpPr>
        <a:xfrm>
          <a:off x="0" y="0"/>
          <a:ext cx="0" cy="0"/>
          <a:chOff x="0" y="0"/>
          <a:chExt cx="0" cy="0"/>
        </a:xfrm>
      </p:grpSpPr>
      <p:sp>
        <p:nvSpPr>
          <p:cNvPr id="50" name="Google Shape;50;p198"/>
          <p:cNvSpPr/>
          <p:nvPr/>
        </p:nvSpPr>
        <p:spPr>
          <a:xfrm>
            <a:off x="1" y="1"/>
            <a:ext cx="9472084" cy="887413"/>
          </a:xfrm>
          <a:prstGeom prst="rect">
            <a:avLst/>
          </a:prstGeom>
          <a:solidFill>
            <a:srgbClr val="6600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1" name="Google Shape;51;p198"/>
          <p:cNvPicPr preferRelativeResize="0"/>
          <p:nvPr/>
        </p:nvPicPr>
        <p:blipFill rotWithShape="1">
          <a:blip r:embed="rId2">
            <a:alphaModFix/>
          </a:blip>
          <a:srcRect b="0" l="0" r="0" t="0"/>
          <a:stretch/>
        </p:blipFill>
        <p:spPr>
          <a:xfrm>
            <a:off x="859367" y="6172200"/>
            <a:ext cx="10373784" cy="514350"/>
          </a:xfrm>
          <a:prstGeom prst="rect">
            <a:avLst/>
          </a:prstGeom>
          <a:noFill/>
          <a:ln>
            <a:noFill/>
          </a:ln>
        </p:spPr>
      </p:pic>
      <p:pic>
        <p:nvPicPr>
          <p:cNvPr descr="C:\Users\gogasc\Desktop\UPMC_HealthPlan_CMYK.jpg" id="52" name="Google Shape;52;p198"/>
          <p:cNvPicPr preferRelativeResize="0"/>
          <p:nvPr/>
        </p:nvPicPr>
        <p:blipFill rotWithShape="1">
          <a:blip r:embed="rId3">
            <a:alphaModFix/>
          </a:blip>
          <a:srcRect b="0" l="0" r="0" t="0"/>
          <a:stretch/>
        </p:blipFill>
        <p:spPr>
          <a:xfrm>
            <a:off x="8257118" y="6172201"/>
            <a:ext cx="2976033" cy="187325"/>
          </a:xfrm>
          <a:prstGeom prst="rect">
            <a:avLst/>
          </a:prstGeom>
          <a:noFill/>
          <a:ln>
            <a:noFill/>
          </a:ln>
        </p:spPr>
      </p:pic>
      <p:sp>
        <p:nvSpPr>
          <p:cNvPr id="53" name="Google Shape;53;p198"/>
          <p:cNvSpPr txBox="1"/>
          <p:nvPr>
            <p:ph idx="1" type="body"/>
          </p:nvPr>
        </p:nvSpPr>
        <p:spPr>
          <a:xfrm>
            <a:off x="301539" y="1144634"/>
            <a:ext cx="11586024" cy="4798052"/>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b="0" i="0" sz="2400">
                <a:solidFill>
                  <a:schemeClr val="dk1"/>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b="0" i="0" sz="20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sz="180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sz="18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98"/>
          <p:cNvSpPr txBox="1"/>
          <p:nvPr>
            <p:ph type="title"/>
          </p:nvPr>
        </p:nvSpPr>
        <p:spPr>
          <a:xfrm>
            <a:off x="273577" y="92041"/>
            <a:ext cx="9100447" cy="6503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800"/>
              <a:buFont typeface="Arial"/>
              <a:buNone/>
              <a:defRPr b="0" i="0"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8"/>
          <p:cNvSpPr txBox="1"/>
          <p:nvPr>
            <p:ph idx="12" type="sldNum"/>
          </p:nvPr>
        </p:nvSpPr>
        <p:spPr>
          <a:xfrm>
            <a:off x="169334" y="6257926"/>
            <a:ext cx="503767" cy="358775"/>
          </a:xfrm>
          <a:prstGeom prst="rect">
            <a:avLst/>
          </a:prstGeom>
          <a:noFill/>
          <a:ln>
            <a:noFill/>
          </a:ln>
        </p:spPr>
        <p:txBody>
          <a:bodyPr anchorCtr="1" anchor="ctr" bIns="0" lIns="0" spcFirstLastPara="1" rIns="0" wrap="square" tIns="0">
            <a:noAutofit/>
          </a:bodyPr>
          <a:lstStyle>
            <a:lvl1pPr indent="0" lvl="0" marL="0" marR="0" algn="ctr">
              <a:spcBef>
                <a:spcPts val="0"/>
              </a:spcBef>
              <a:buNone/>
              <a:defRPr sz="1600">
                <a:solidFill>
                  <a:srgbClr val="888888"/>
                </a:solidFill>
                <a:latin typeface="Arial"/>
                <a:ea typeface="Arial"/>
                <a:cs typeface="Arial"/>
                <a:sym typeface="Arial"/>
              </a:defRPr>
            </a:lvl1pPr>
            <a:lvl2pPr indent="0" lvl="1" marL="0" marR="0" algn="ctr">
              <a:spcBef>
                <a:spcPts val="0"/>
              </a:spcBef>
              <a:buNone/>
              <a:defRPr sz="1600">
                <a:solidFill>
                  <a:srgbClr val="888888"/>
                </a:solidFill>
                <a:latin typeface="Arial"/>
                <a:ea typeface="Arial"/>
                <a:cs typeface="Arial"/>
                <a:sym typeface="Arial"/>
              </a:defRPr>
            </a:lvl2pPr>
            <a:lvl3pPr indent="0" lvl="2" marL="0" marR="0" algn="ctr">
              <a:spcBef>
                <a:spcPts val="0"/>
              </a:spcBef>
              <a:buNone/>
              <a:defRPr sz="1600">
                <a:solidFill>
                  <a:srgbClr val="888888"/>
                </a:solidFill>
                <a:latin typeface="Arial"/>
                <a:ea typeface="Arial"/>
                <a:cs typeface="Arial"/>
                <a:sym typeface="Arial"/>
              </a:defRPr>
            </a:lvl3pPr>
            <a:lvl4pPr indent="0" lvl="3" marL="0" marR="0" algn="ctr">
              <a:spcBef>
                <a:spcPts val="0"/>
              </a:spcBef>
              <a:buNone/>
              <a:defRPr sz="1600">
                <a:solidFill>
                  <a:srgbClr val="888888"/>
                </a:solidFill>
                <a:latin typeface="Arial"/>
                <a:ea typeface="Arial"/>
                <a:cs typeface="Arial"/>
                <a:sym typeface="Arial"/>
              </a:defRPr>
            </a:lvl4pPr>
            <a:lvl5pPr indent="0" lvl="4" marL="0" marR="0" algn="ctr">
              <a:spcBef>
                <a:spcPts val="0"/>
              </a:spcBef>
              <a:buNone/>
              <a:defRPr sz="1600">
                <a:solidFill>
                  <a:srgbClr val="888888"/>
                </a:solidFill>
                <a:latin typeface="Arial"/>
                <a:ea typeface="Arial"/>
                <a:cs typeface="Arial"/>
                <a:sym typeface="Arial"/>
              </a:defRPr>
            </a:lvl5pPr>
            <a:lvl6pPr indent="0" lvl="5" marL="0" marR="0" algn="ctr">
              <a:spcBef>
                <a:spcPts val="0"/>
              </a:spcBef>
              <a:buNone/>
              <a:defRPr sz="1600">
                <a:solidFill>
                  <a:srgbClr val="888888"/>
                </a:solidFill>
                <a:latin typeface="Arial"/>
                <a:ea typeface="Arial"/>
                <a:cs typeface="Arial"/>
                <a:sym typeface="Arial"/>
              </a:defRPr>
            </a:lvl6pPr>
            <a:lvl7pPr indent="0" lvl="6" marL="0" marR="0" algn="ctr">
              <a:spcBef>
                <a:spcPts val="0"/>
              </a:spcBef>
              <a:buNone/>
              <a:defRPr sz="1600">
                <a:solidFill>
                  <a:srgbClr val="888888"/>
                </a:solidFill>
                <a:latin typeface="Arial"/>
                <a:ea typeface="Arial"/>
                <a:cs typeface="Arial"/>
                <a:sym typeface="Arial"/>
              </a:defRPr>
            </a:lvl7pPr>
            <a:lvl8pPr indent="0" lvl="7" marL="0" marR="0" algn="ctr">
              <a:spcBef>
                <a:spcPts val="0"/>
              </a:spcBef>
              <a:buNone/>
              <a:defRPr sz="1600">
                <a:solidFill>
                  <a:srgbClr val="888888"/>
                </a:solidFill>
                <a:latin typeface="Arial"/>
                <a:ea typeface="Arial"/>
                <a:cs typeface="Arial"/>
                <a:sym typeface="Arial"/>
              </a:defRPr>
            </a:lvl8pPr>
            <a:lvl9pPr indent="0" lvl="8" marL="0" marR="0" algn="ctr">
              <a:spcBef>
                <a:spcPts val="0"/>
              </a:spcBef>
              <a:buNone/>
              <a:defRPr sz="16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2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2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2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2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2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 name="Shape 103"/>
        <p:cNvGrpSpPr/>
        <p:nvPr/>
      </p:nvGrpSpPr>
      <p:grpSpPr>
        <a:xfrm>
          <a:off x="0" y="0"/>
          <a:ext cx="0" cy="0"/>
          <a:chOff x="0" y="0"/>
          <a:chExt cx="0" cy="0"/>
        </a:xfrm>
      </p:grpSpPr>
      <p:sp>
        <p:nvSpPr>
          <p:cNvPr id="104" name="Google Shape;104;p2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20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6" name="Google Shape;106;p2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7" name="Google Shape;107;p2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2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4.gif"/><Relationship Id="rId5" Type="http://schemas.openxmlformats.org/officeDocument/2006/relationships/image" Target="../media/image3.jp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14.jpg"/><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4.gif"/><Relationship Id="rId4" Type="http://schemas.openxmlformats.org/officeDocument/2006/relationships/image" Target="../media/image3.jpg"/><Relationship Id="rId9" Type="http://schemas.openxmlformats.org/officeDocument/2006/relationships/image" Target="../media/image11.jpg"/><Relationship Id="rId5" Type="http://schemas.openxmlformats.org/officeDocument/2006/relationships/image" Target="../media/image5.png"/><Relationship Id="rId6" Type="http://schemas.openxmlformats.org/officeDocument/2006/relationships/image" Target="../media/image9.jpg"/><Relationship Id="rId7" Type="http://schemas.openxmlformats.org/officeDocument/2006/relationships/image" Target="../media/image13.jpg"/><Relationship Id="rId8"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4.gif"/><Relationship Id="rId4" Type="http://schemas.openxmlformats.org/officeDocument/2006/relationships/image" Target="../media/image3.jpg"/><Relationship Id="rId9"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19.png"/></Relationships>
</file>

<file path=ppt/slides/_rels/slide15.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23.png"/><Relationship Id="rId5" Type="http://schemas.openxmlformats.org/officeDocument/2006/relationships/image" Target="../media/image4.gif"/><Relationship Id="rId6" Type="http://schemas.openxmlformats.org/officeDocument/2006/relationships/image" Target="../media/image3.jpg"/><Relationship Id="rId7" Type="http://schemas.openxmlformats.org/officeDocument/2006/relationships/image" Target="../media/image22.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4.gif"/><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4.gif"/><Relationship Id="rId5" Type="http://schemas.openxmlformats.org/officeDocument/2006/relationships/image" Target="../media/image3.jp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gif"/><Relationship Id="rId5" Type="http://schemas.openxmlformats.org/officeDocument/2006/relationships/image" Target="../media/image3.jp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 Id="rId6"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4.gif"/><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4.gif"/><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4.gif"/><Relationship Id="rId4" Type="http://schemas.openxmlformats.org/officeDocument/2006/relationships/image" Target="../media/image3.jp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94"/>
          <p:cNvPicPr preferRelativeResize="0"/>
          <p:nvPr/>
        </p:nvPicPr>
        <p:blipFill rotWithShape="1">
          <a:blip r:embed="rId3">
            <a:alphaModFix/>
          </a:blip>
          <a:srcRect b="0" l="0" r="0" t="0"/>
          <a:stretch/>
        </p:blipFill>
        <p:spPr>
          <a:xfrm>
            <a:off x="0" y="4015582"/>
            <a:ext cx="3400426" cy="2328863"/>
          </a:xfrm>
          <a:prstGeom prst="rect">
            <a:avLst/>
          </a:prstGeom>
          <a:noFill/>
          <a:ln>
            <a:noFill/>
          </a:ln>
        </p:spPr>
      </p:pic>
      <p:sp>
        <p:nvSpPr>
          <p:cNvPr id="136" name="Google Shape;136;p94"/>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t>Stress/Resilience/Mindfulness Overview &amp; Prioritized Research</a:t>
            </a:r>
            <a:endParaRPr/>
          </a:p>
        </p:txBody>
      </p:sp>
      <p:sp>
        <p:nvSpPr>
          <p:cNvPr id="137" name="Google Shape;137;p94"/>
          <p:cNvSpPr txBox="1"/>
          <p:nvPr>
            <p:ph idx="1" type="body"/>
          </p:nvPr>
        </p:nvSpPr>
        <p:spPr>
          <a:xfrm>
            <a:off x="1674177" y="1632743"/>
            <a:ext cx="958596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600"/>
              <a:buNone/>
            </a:pPr>
            <a:r>
              <a:rPr lang="en-US" sz="3600"/>
              <a:t>Eva Szigethy</a:t>
            </a:r>
            <a:endParaRPr sz="3600"/>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dk1"/>
              </a:buClr>
              <a:buSzPts val="3600"/>
              <a:buNone/>
            </a:pPr>
            <a:r>
              <a:rPr lang="en-US" sz="3600"/>
              <a:t>Reactors:  Barry Kerzin, Loren Roth, Larry Wechsler</a:t>
            </a:r>
            <a:endParaRPr/>
          </a:p>
        </p:txBody>
      </p:sp>
      <p:pic>
        <p:nvPicPr>
          <p:cNvPr id="138" name="Google Shape;138;p94"/>
          <p:cNvPicPr preferRelativeResize="0"/>
          <p:nvPr/>
        </p:nvPicPr>
        <p:blipFill rotWithShape="1">
          <a:blip r:embed="rId4">
            <a:alphaModFix/>
          </a:blip>
          <a:srcRect b="0" l="0" r="0" t="0"/>
          <a:stretch/>
        </p:blipFill>
        <p:spPr>
          <a:xfrm>
            <a:off x="174942" y="365125"/>
            <a:ext cx="1499235" cy="1206500"/>
          </a:xfrm>
          <a:prstGeom prst="rect">
            <a:avLst/>
          </a:prstGeom>
          <a:noFill/>
          <a:ln>
            <a:noFill/>
          </a:ln>
        </p:spPr>
      </p:pic>
      <p:pic>
        <p:nvPicPr>
          <p:cNvPr id="139" name="Google Shape;139;p94"/>
          <p:cNvPicPr preferRelativeResize="0"/>
          <p:nvPr/>
        </p:nvPicPr>
        <p:blipFill rotWithShape="1">
          <a:blip r:embed="rId5">
            <a:alphaModFix/>
          </a:blip>
          <a:srcRect b="0" l="0" r="0" t="0"/>
          <a:stretch/>
        </p:blipFill>
        <p:spPr>
          <a:xfrm>
            <a:off x="9220201" y="508317"/>
            <a:ext cx="2796857" cy="890588"/>
          </a:xfrm>
          <a:prstGeom prst="rect">
            <a:avLst/>
          </a:prstGeom>
          <a:noFill/>
          <a:ln>
            <a:noFill/>
          </a:ln>
        </p:spPr>
      </p:pic>
      <p:pic>
        <p:nvPicPr>
          <p:cNvPr id="140" name="Google Shape;140;p94"/>
          <p:cNvPicPr preferRelativeResize="0"/>
          <p:nvPr/>
        </p:nvPicPr>
        <p:blipFill rotWithShape="1">
          <a:blip r:embed="rId6">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Mind-Body Therapies: Resetting system from danger back to safety</a:t>
            </a:r>
            <a:endParaRPr/>
          </a:p>
        </p:txBody>
      </p:sp>
      <p:pic>
        <p:nvPicPr>
          <p:cNvPr id="257" name="Google Shape;257;p103"/>
          <p:cNvPicPr preferRelativeResize="0"/>
          <p:nvPr>
            <p:ph idx="1" type="body"/>
          </p:nvPr>
        </p:nvPicPr>
        <p:blipFill rotWithShape="1">
          <a:blip r:embed="rId3">
            <a:alphaModFix/>
          </a:blip>
          <a:srcRect b="0" l="0" r="0" t="0"/>
          <a:stretch/>
        </p:blipFill>
        <p:spPr>
          <a:xfrm>
            <a:off x="2388093" y="1690688"/>
            <a:ext cx="6791418" cy="5095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104"/>
          <p:cNvSpPr txBox="1"/>
          <p:nvPr>
            <p:ph type="title"/>
          </p:nvPr>
        </p:nvSpPr>
        <p:spPr>
          <a:xfrm>
            <a:off x="1701201" y="231805"/>
            <a:ext cx="6764785" cy="8905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t>Current Knowledge: Mindfulness Meditation</a:t>
            </a:r>
            <a:endParaRPr/>
          </a:p>
        </p:txBody>
      </p:sp>
      <p:sp>
        <p:nvSpPr>
          <p:cNvPr id="263" name="Google Shape;263;p104"/>
          <p:cNvSpPr txBox="1"/>
          <p:nvPr>
            <p:ph idx="1" type="body"/>
          </p:nvPr>
        </p:nvSpPr>
        <p:spPr>
          <a:xfrm>
            <a:off x="514905" y="1825625"/>
            <a:ext cx="535249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590"/>
              <a:buChar char="•"/>
            </a:pPr>
            <a:r>
              <a:rPr lang="en-US" sz="2590"/>
              <a:t>Mindfulness training fosters attention and acceptance toward one’s present moment experience.</a:t>
            </a:r>
            <a:endParaRPr/>
          </a:p>
          <a:p>
            <a:pPr indent="-228600" lvl="0" marL="228600" rtl="0" algn="l">
              <a:lnSpc>
                <a:spcPct val="80000"/>
              </a:lnSpc>
              <a:spcBef>
                <a:spcPts val="1000"/>
              </a:spcBef>
              <a:spcAft>
                <a:spcPts val="0"/>
              </a:spcAft>
              <a:buClr>
                <a:schemeClr val="dk1"/>
              </a:buClr>
              <a:buSzPts val="2590"/>
              <a:buChar char="•"/>
            </a:pPr>
            <a:r>
              <a:rPr lang="en-US" sz="2590"/>
              <a:t>Focusing one's awareness on the present moment, while calmly acknowledging and accepting one's feelings, thoughts, and bodily sensations.</a:t>
            </a:r>
            <a:endParaRPr/>
          </a:p>
          <a:p>
            <a:pPr indent="-146367" lvl="0" marL="228600" rtl="0" algn="l">
              <a:lnSpc>
                <a:spcPct val="80000"/>
              </a:lnSpc>
              <a:spcBef>
                <a:spcPts val="1000"/>
              </a:spcBef>
              <a:spcAft>
                <a:spcPts val="0"/>
              </a:spcAft>
              <a:buClr>
                <a:schemeClr val="dk1"/>
              </a:buClr>
              <a:buSzPts val="1295"/>
              <a:buNone/>
            </a:pPr>
            <a:r>
              <a:t/>
            </a:r>
            <a:endParaRPr sz="1295"/>
          </a:p>
          <a:p>
            <a:pPr indent="-228600" lvl="0" marL="228600" rtl="0" algn="l">
              <a:lnSpc>
                <a:spcPct val="70000"/>
              </a:lnSpc>
              <a:spcBef>
                <a:spcPts val="1000"/>
              </a:spcBef>
              <a:spcAft>
                <a:spcPts val="0"/>
              </a:spcAft>
              <a:buClr>
                <a:schemeClr val="dk1"/>
              </a:buClr>
              <a:buSzPts val="2590"/>
              <a:buChar char="•"/>
            </a:pPr>
            <a:r>
              <a:rPr lang="en-US" sz="2590"/>
              <a:t>Characterized by </a:t>
            </a:r>
            <a:r>
              <a:rPr b="1" lang="en-US" sz="2590"/>
              <a:t>curiosity</a:t>
            </a:r>
            <a:r>
              <a:rPr lang="en-US" sz="2590"/>
              <a:t>, openness and acceptance toward one’s own experiences, as they occur.</a:t>
            </a:r>
            <a:endParaRPr/>
          </a:p>
          <a:p>
            <a:pPr indent="-64135" lvl="0" marL="228600" rtl="0" algn="l">
              <a:lnSpc>
                <a:spcPct val="70000"/>
              </a:lnSpc>
              <a:spcBef>
                <a:spcPts val="1000"/>
              </a:spcBef>
              <a:spcAft>
                <a:spcPts val="0"/>
              </a:spcAft>
              <a:buClr>
                <a:schemeClr val="dk1"/>
              </a:buClr>
              <a:buSzPts val="2590"/>
              <a:buNone/>
            </a:pPr>
            <a:r>
              <a:t/>
            </a:r>
            <a:endParaRPr sz="2590"/>
          </a:p>
        </p:txBody>
      </p:sp>
      <p:pic>
        <p:nvPicPr>
          <p:cNvPr id="264" name="Google Shape;264;p104"/>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265" name="Google Shape;265;p104"/>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266" name="Google Shape;266;p104"/>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pic>
        <p:nvPicPr>
          <p:cNvPr descr="brain.jpeg" id="267" name="Google Shape;267;p104"/>
          <p:cNvPicPr preferRelativeResize="0"/>
          <p:nvPr/>
        </p:nvPicPr>
        <p:blipFill rotWithShape="1">
          <a:blip r:embed="rId6">
            <a:alphaModFix/>
          </a:blip>
          <a:srcRect b="0" l="0" r="0" t="0"/>
          <a:stretch/>
        </p:blipFill>
        <p:spPr>
          <a:xfrm>
            <a:off x="5934600" y="1505246"/>
            <a:ext cx="3340100" cy="2292467"/>
          </a:xfrm>
          <a:prstGeom prst="rect">
            <a:avLst/>
          </a:prstGeom>
          <a:noFill/>
          <a:ln>
            <a:noFill/>
          </a:ln>
        </p:spPr>
      </p:pic>
      <p:pic>
        <p:nvPicPr>
          <p:cNvPr descr="brown.jpeg" id="268" name="Google Shape;268;p104"/>
          <p:cNvPicPr preferRelativeResize="0"/>
          <p:nvPr/>
        </p:nvPicPr>
        <p:blipFill rotWithShape="1">
          <a:blip r:embed="rId7">
            <a:alphaModFix/>
          </a:blip>
          <a:srcRect b="0" l="0" r="0" t="0"/>
          <a:stretch/>
        </p:blipFill>
        <p:spPr>
          <a:xfrm>
            <a:off x="9495346" y="1528070"/>
            <a:ext cx="2654300" cy="3060700"/>
          </a:xfrm>
          <a:prstGeom prst="rect">
            <a:avLst/>
          </a:prstGeom>
          <a:noFill/>
          <a:ln>
            <a:noFill/>
          </a:ln>
        </p:spPr>
      </p:pic>
      <p:pic>
        <p:nvPicPr>
          <p:cNvPr descr="time.jpeg" id="269" name="Google Shape;269;p104"/>
          <p:cNvPicPr preferRelativeResize="0"/>
          <p:nvPr>
            <p:ph idx="2" type="body"/>
          </p:nvPr>
        </p:nvPicPr>
        <p:blipFill rotWithShape="1">
          <a:blip r:embed="rId8">
            <a:alphaModFix/>
          </a:blip>
          <a:srcRect b="0" l="0" r="0" t="0"/>
          <a:stretch/>
        </p:blipFill>
        <p:spPr>
          <a:xfrm>
            <a:off x="7599346" y="2528429"/>
            <a:ext cx="1857375" cy="2466975"/>
          </a:xfrm>
          <a:prstGeom prst="rect">
            <a:avLst/>
          </a:prstGeom>
          <a:noFill/>
          <a:ln>
            <a:noFill/>
          </a:ln>
        </p:spPr>
      </p:pic>
      <p:pic>
        <p:nvPicPr>
          <p:cNvPr descr="heart.jpeg" id="270" name="Google Shape;270;p104"/>
          <p:cNvPicPr preferRelativeResize="0"/>
          <p:nvPr/>
        </p:nvPicPr>
        <p:blipFill rotWithShape="1">
          <a:blip r:embed="rId9">
            <a:alphaModFix/>
          </a:blip>
          <a:srcRect b="0" l="0" r="0" t="0"/>
          <a:stretch/>
        </p:blipFill>
        <p:spPr>
          <a:xfrm>
            <a:off x="9195171" y="4088549"/>
            <a:ext cx="2949060" cy="2133600"/>
          </a:xfrm>
          <a:prstGeom prst="rect">
            <a:avLst/>
          </a:prstGeom>
          <a:noFill/>
          <a:ln>
            <a:noFill/>
          </a:ln>
        </p:spPr>
      </p:pic>
      <p:pic>
        <p:nvPicPr>
          <p:cNvPr descr="scientific american.jpeg" id="271" name="Google Shape;271;p104"/>
          <p:cNvPicPr preferRelativeResize="0"/>
          <p:nvPr/>
        </p:nvPicPr>
        <p:blipFill rotWithShape="1">
          <a:blip r:embed="rId10">
            <a:alphaModFix/>
          </a:blip>
          <a:srcRect b="0" l="0" r="0" t="0"/>
          <a:stretch/>
        </p:blipFill>
        <p:spPr>
          <a:xfrm>
            <a:off x="5934600" y="3836584"/>
            <a:ext cx="1828800" cy="2419643"/>
          </a:xfrm>
          <a:prstGeom prst="rect">
            <a:avLst/>
          </a:prstGeom>
          <a:noFill/>
          <a:ln>
            <a:noFill/>
          </a:ln>
        </p:spPr>
      </p:pic>
      <p:pic>
        <p:nvPicPr>
          <p:cNvPr descr="buddha-225x300.jpg" id="272" name="Google Shape;272;p104"/>
          <p:cNvPicPr preferRelativeResize="0"/>
          <p:nvPr/>
        </p:nvPicPr>
        <p:blipFill rotWithShape="1">
          <a:blip r:embed="rId11">
            <a:alphaModFix/>
          </a:blip>
          <a:srcRect b="0" l="0" r="0" t="0"/>
          <a:stretch/>
        </p:blipFill>
        <p:spPr>
          <a:xfrm>
            <a:off x="7763400" y="4588770"/>
            <a:ext cx="1314450" cy="175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05"/>
          <p:cNvSpPr txBox="1"/>
          <p:nvPr>
            <p:ph type="title"/>
          </p:nvPr>
        </p:nvSpPr>
        <p:spPr>
          <a:xfrm>
            <a:off x="1674176" y="484188"/>
            <a:ext cx="7546025" cy="8905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40"/>
              <a:buFont typeface="Arial"/>
              <a:buNone/>
            </a:pPr>
            <a:r>
              <a:rPr lang="en-US" sz="3240"/>
              <a:t>Current Knowledge: Adaptive Coping- Cognitive Behavioral Therapy (</a:t>
            </a:r>
            <a:r>
              <a:rPr b="1" lang="en-US" sz="3240"/>
              <a:t>CBT</a:t>
            </a:r>
            <a:r>
              <a:rPr lang="en-US" sz="3240"/>
              <a:t>)</a:t>
            </a:r>
            <a:endParaRPr/>
          </a:p>
        </p:txBody>
      </p:sp>
      <p:sp>
        <p:nvSpPr>
          <p:cNvPr id="278" name="Google Shape;278;p105"/>
          <p:cNvSpPr txBox="1"/>
          <p:nvPr>
            <p:ph idx="1" type="body"/>
          </p:nvPr>
        </p:nvSpPr>
        <p:spPr>
          <a:xfrm>
            <a:off x="838199" y="1825625"/>
            <a:ext cx="580461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US"/>
              <a:t>CBT teaches adaptive coping by reappraisal of (negative) thinking and changing maladaptive behaviors. </a:t>
            </a:r>
            <a:endParaRPr/>
          </a:p>
          <a:p>
            <a:pPr indent="-228600" lvl="0" marL="228600" rtl="0" algn="l">
              <a:lnSpc>
                <a:spcPct val="80000"/>
              </a:lnSpc>
              <a:spcBef>
                <a:spcPts val="1000"/>
              </a:spcBef>
              <a:spcAft>
                <a:spcPts val="0"/>
              </a:spcAft>
              <a:buClr>
                <a:schemeClr val="dk1"/>
              </a:buClr>
              <a:buSzPts val="2800"/>
              <a:buChar char="•"/>
            </a:pPr>
            <a:r>
              <a:rPr lang="en-US"/>
              <a:t>CBT techniques include relaxation, problem-solving, behavioral activation, and cognitive reframing.</a:t>
            </a:r>
            <a:endParaRPr/>
          </a:p>
          <a:p>
            <a:pPr indent="-228600" lvl="0" marL="228600" rtl="0" algn="l">
              <a:lnSpc>
                <a:spcPct val="80000"/>
              </a:lnSpc>
              <a:spcBef>
                <a:spcPts val="1000"/>
              </a:spcBef>
              <a:spcAft>
                <a:spcPts val="0"/>
              </a:spcAft>
              <a:buClr>
                <a:schemeClr val="dk1"/>
              </a:buClr>
              <a:buSzPts val="2800"/>
              <a:buChar char="•"/>
            </a:pPr>
            <a:r>
              <a:rPr lang="en-US"/>
              <a:t>CBT improves mood and leads to reversal of effects of chronic stress on brain (anxiety/depression/PTSD) and body (chronic physical symptoms).</a:t>
            </a:r>
            <a:endParaRPr/>
          </a:p>
          <a:p>
            <a:pPr indent="-152400" lvl="0" marL="228600" rtl="0" algn="l">
              <a:lnSpc>
                <a:spcPct val="80000"/>
              </a:lnSpc>
              <a:spcBef>
                <a:spcPts val="1000"/>
              </a:spcBef>
              <a:spcAft>
                <a:spcPts val="0"/>
              </a:spcAft>
              <a:buClr>
                <a:schemeClr val="dk1"/>
              </a:buClr>
              <a:buSzPts val="1200"/>
              <a:buNone/>
            </a:pPr>
            <a:r>
              <a:t/>
            </a:r>
            <a:endParaRPr sz="1200"/>
          </a:p>
          <a:p>
            <a:pPr indent="-50800" lvl="0" marL="228600" rtl="0" algn="l">
              <a:lnSpc>
                <a:spcPct val="80000"/>
              </a:lnSpc>
              <a:spcBef>
                <a:spcPts val="1000"/>
              </a:spcBef>
              <a:spcAft>
                <a:spcPts val="0"/>
              </a:spcAft>
              <a:buClr>
                <a:schemeClr val="dk1"/>
              </a:buClr>
              <a:buSzPts val="2800"/>
              <a:buNone/>
            </a:pPr>
            <a:r>
              <a:t/>
            </a:r>
            <a:endParaRPr/>
          </a:p>
        </p:txBody>
      </p:sp>
      <p:pic>
        <p:nvPicPr>
          <p:cNvPr id="279" name="Google Shape;279;p105"/>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280" name="Google Shape;280;p105"/>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281" name="Google Shape;281;p105"/>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
        <p:nvSpPr>
          <p:cNvPr id="282" name="Google Shape;282;p10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6" marL="2628900" rtl="0" algn="l">
              <a:lnSpc>
                <a:spcPct val="80000"/>
              </a:lnSpc>
              <a:spcBef>
                <a:spcPts val="0"/>
              </a:spcBef>
              <a:spcAft>
                <a:spcPts val="0"/>
              </a:spcAft>
              <a:buClr>
                <a:schemeClr val="dk1"/>
              </a:buClr>
              <a:buSzPts val="3600"/>
              <a:buNone/>
            </a:pPr>
            <a:r>
              <a:rPr b="1" lang="en-US" sz="3600"/>
              <a:t>          </a:t>
            </a:r>
            <a:endParaRPr/>
          </a:p>
        </p:txBody>
      </p:sp>
      <p:sp>
        <p:nvSpPr>
          <p:cNvPr id="283" name="Google Shape;283;p105"/>
          <p:cNvSpPr/>
          <p:nvPr/>
        </p:nvSpPr>
        <p:spPr>
          <a:xfrm>
            <a:off x="8268632" y="2786850"/>
            <a:ext cx="2057400" cy="1524000"/>
          </a:xfrm>
          <a:prstGeom prst="quadArrow">
            <a:avLst>
              <a:gd fmla="val 11045" name="adj1"/>
              <a:gd fmla="val 17591" name="adj2"/>
              <a:gd fmla="val 18409"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 name="Google Shape;284;p105"/>
          <p:cNvSpPr/>
          <p:nvPr/>
        </p:nvSpPr>
        <p:spPr>
          <a:xfrm>
            <a:off x="8721162" y="2158659"/>
            <a:ext cx="14125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COGNITIONS</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(Thoughts)</a:t>
            </a:r>
            <a:endParaRPr sz="1800">
              <a:solidFill>
                <a:schemeClr val="dk1"/>
              </a:solidFill>
              <a:latin typeface="Arial"/>
              <a:ea typeface="Arial"/>
              <a:cs typeface="Arial"/>
              <a:sym typeface="Arial"/>
            </a:endParaRPr>
          </a:p>
        </p:txBody>
      </p:sp>
      <p:sp>
        <p:nvSpPr>
          <p:cNvPr id="285" name="Google Shape;285;p105"/>
          <p:cNvSpPr/>
          <p:nvPr/>
        </p:nvSpPr>
        <p:spPr>
          <a:xfrm>
            <a:off x="10408024" y="3364184"/>
            <a:ext cx="13060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BEHAVIOR</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(Action)</a:t>
            </a:r>
            <a:endParaRPr sz="1800">
              <a:solidFill>
                <a:schemeClr val="dk1"/>
              </a:solidFill>
              <a:latin typeface="Arial"/>
              <a:ea typeface="Arial"/>
              <a:cs typeface="Arial"/>
              <a:sym typeface="Arial"/>
            </a:endParaRPr>
          </a:p>
        </p:txBody>
      </p:sp>
      <p:sp>
        <p:nvSpPr>
          <p:cNvPr id="286" name="Google Shape;286;p105"/>
          <p:cNvSpPr/>
          <p:nvPr/>
        </p:nvSpPr>
        <p:spPr>
          <a:xfrm>
            <a:off x="7003093" y="3336171"/>
            <a:ext cx="12407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EMOTIONS</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(Feelings)</a:t>
            </a:r>
            <a:endParaRPr sz="1800">
              <a:solidFill>
                <a:schemeClr val="dk1"/>
              </a:solidFill>
              <a:latin typeface="Arial"/>
              <a:ea typeface="Arial"/>
              <a:cs typeface="Arial"/>
              <a:sym typeface="Arial"/>
            </a:endParaRPr>
          </a:p>
        </p:txBody>
      </p:sp>
      <p:sp>
        <p:nvSpPr>
          <p:cNvPr id="287" name="Google Shape;287;p105"/>
          <p:cNvSpPr/>
          <p:nvPr/>
        </p:nvSpPr>
        <p:spPr>
          <a:xfrm>
            <a:off x="8360696" y="4427724"/>
            <a:ext cx="20772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BODY REACTIONS</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(Physical Symptoms</a:t>
            </a:r>
            <a:endParaRPr sz="1800">
              <a:solidFill>
                <a:schemeClr val="dk1"/>
              </a:solidFill>
              <a:latin typeface="Arial"/>
              <a:ea typeface="Arial"/>
              <a:cs typeface="Arial"/>
              <a:sym typeface="Arial"/>
            </a:endParaRPr>
          </a:p>
        </p:txBody>
      </p:sp>
      <p:sp>
        <p:nvSpPr>
          <p:cNvPr id="288" name="Google Shape;288;p105"/>
          <p:cNvSpPr txBox="1"/>
          <p:nvPr/>
        </p:nvSpPr>
        <p:spPr>
          <a:xfrm>
            <a:off x="8920674" y="3318017"/>
            <a:ext cx="75331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CBT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106"/>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b="1" lang="en-US" sz="3600"/>
              <a:t>Current Knowledge: Biological Effects of Meditation and CBT</a:t>
            </a:r>
            <a:endParaRPr sz="3600"/>
          </a:p>
        </p:txBody>
      </p:sp>
      <p:sp>
        <p:nvSpPr>
          <p:cNvPr id="294" name="Google Shape;294;p106"/>
          <p:cNvSpPr txBox="1"/>
          <p:nvPr>
            <p:ph idx="1" type="body"/>
          </p:nvPr>
        </p:nvSpPr>
        <p:spPr>
          <a:xfrm>
            <a:off x="1767840" y="1825625"/>
            <a:ext cx="958596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Associated with changes in brain activity and body metabolism like blood flow, muscle recovery, inflammation and gut functioning.</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Resets brain-body balance</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Resets autonomic nervous system</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Reverses chronic stress</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Reduces effects of brain trauma</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t>Improved sleep</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95" name="Google Shape;295;p106"/>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296" name="Google Shape;296;p106"/>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297" name="Google Shape;297;p106"/>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107"/>
          <p:cNvSpPr txBox="1"/>
          <p:nvPr>
            <p:ph type="title"/>
          </p:nvPr>
        </p:nvSpPr>
        <p:spPr>
          <a:xfrm>
            <a:off x="1346517" y="288707"/>
            <a:ext cx="8201344" cy="10337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sz="3600"/>
              <a:t>Current Knowledge: Technology-enhanced Meditation</a:t>
            </a:r>
            <a:endParaRPr/>
          </a:p>
        </p:txBody>
      </p:sp>
      <p:pic>
        <p:nvPicPr>
          <p:cNvPr id="303" name="Google Shape;303;p107"/>
          <p:cNvPicPr preferRelativeResize="0"/>
          <p:nvPr/>
        </p:nvPicPr>
        <p:blipFill rotWithShape="1">
          <a:blip r:embed="rId3">
            <a:alphaModFix/>
          </a:blip>
          <a:srcRect b="0" l="0" r="0" t="0"/>
          <a:stretch/>
        </p:blipFill>
        <p:spPr>
          <a:xfrm>
            <a:off x="77670" y="176446"/>
            <a:ext cx="1268847" cy="1146041"/>
          </a:xfrm>
          <a:prstGeom prst="rect">
            <a:avLst/>
          </a:prstGeom>
          <a:noFill/>
          <a:ln>
            <a:noFill/>
          </a:ln>
        </p:spPr>
      </p:pic>
      <p:pic>
        <p:nvPicPr>
          <p:cNvPr id="304" name="Google Shape;304;p107"/>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305" name="Google Shape;305;p107"/>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pic>
        <p:nvPicPr>
          <p:cNvPr id="306" name="Google Shape;306;p107"/>
          <p:cNvPicPr preferRelativeResize="0"/>
          <p:nvPr>
            <p:ph idx="1" type="body"/>
          </p:nvPr>
        </p:nvPicPr>
        <p:blipFill rotWithShape="1">
          <a:blip r:embed="rId6">
            <a:alphaModFix/>
          </a:blip>
          <a:srcRect b="0" l="0" r="0" t="0"/>
          <a:stretch/>
        </p:blipFill>
        <p:spPr>
          <a:xfrm>
            <a:off x="560373" y="1322487"/>
            <a:ext cx="3349971" cy="1033780"/>
          </a:xfrm>
          <a:prstGeom prst="rect">
            <a:avLst/>
          </a:prstGeom>
          <a:noFill/>
          <a:ln>
            <a:noFill/>
          </a:ln>
        </p:spPr>
      </p:pic>
      <p:sp>
        <p:nvSpPr>
          <p:cNvPr id="307" name="Google Shape;307;p107"/>
          <p:cNvSpPr/>
          <p:nvPr/>
        </p:nvSpPr>
        <p:spPr>
          <a:xfrm>
            <a:off x="278066" y="2584867"/>
            <a:ext cx="3718559" cy="304698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Guided meditation and mindfulness training</a:t>
            </a:r>
            <a:endParaRPr/>
          </a:p>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General stress or targeted areas- sleep, pain, etc.</a:t>
            </a:r>
            <a:endParaRPr/>
          </a:p>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Available on smartphone </a:t>
            </a:r>
            <a:endParaRPr/>
          </a:p>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Allows you to adjust length of time of trainings</a:t>
            </a:r>
            <a:endParaRPr/>
          </a:p>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Tracks your progress</a:t>
            </a:r>
            <a:endParaRPr/>
          </a:p>
        </p:txBody>
      </p:sp>
      <p:pic>
        <p:nvPicPr>
          <p:cNvPr id="308" name="Google Shape;308;p107"/>
          <p:cNvPicPr preferRelativeResize="0"/>
          <p:nvPr/>
        </p:nvPicPr>
        <p:blipFill rotWithShape="1">
          <a:blip r:embed="rId7">
            <a:alphaModFix/>
          </a:blip>
          <a:srcRect b="0" l="0" r="0" t="0"/>
          <a:stretch/>
        </p:blipFill>
        <p:spPr>
          <a:xfrm>
            <a:off x="4082907" y="2335637"/>
            <a:ext cx="1736671" cy="3056776"/>
          </a:xfrm>
          <a:prstGeom prst="rect">
            <a:avLst/>
          </a:prstGeom>
          <a:noFill/>
          <a:ln>
            <a:noFill/>
          </a:ln>
        </p:spPr>
      </p:pic>
      <p:pic>
        <p:nvPicPr>
          <p:cNvPr id="309" name="Google Shape;309;p107"/>
          <p:cNvPicPr preferRelativeResize="0"/>
          <p:nvPr>
            <p:ph idx="2" type="body"/>
          </p:nvPr>
        </p:nvPicPr>
        <p:blipFill rotWithShape="1">
          <a:blip r:embed="rId8">
            <a:alphaModFix/>
          </a:blip>
          <a:srcRect b="0" l="0" r="0" t="0"/>
          <a:stretch/>
        </p:blipFill>
        <p:spPr>
          <a:xfrm>
            <a:off x="6166836" y="1391345"/>
            <a:ext cx="1419225" cy="1409700"/>
          </a:xfrm>
          <a:prstGeom prst="rect">
            <a:avLst/>
          </a:prstGeom>
          <a:noFill/>
          <a:ln>
            <a:noFill/>
          </a:ln>
        </p:spPr>
      </p:pic>
      <p:sp>
        <p:nvSpPr>
          <p:cNvPr id="310" name="Google Shape;310;p107"/>
          <p:cNvSpPr/>
          <p:nvPr/>
        </p:nvSpPr>
        <p:spPr>
          <a:xfrm>
            <a:off x="6166836" y="2985452"/>
            <a:ext cx="3564305" cy="304698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Guided and unguided mindfulness meditations to sleep, relax, retrain breathing</a:t>
            </a:r>
            <a:endParaRPr/>
          </a:p>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Available on smartphone</a:t>
            </a:r>
            <a:endParaRPr/>
          </a:p>
          <a:p>
            <a:pPr indent="-152400" lvl="0" marL="0" marR="0" rtl="0" algn="l">
              <a:spcBef>
                <a:spcPts val="0"/>
              </a:spcBef>
              <a:spcAft>
                <a:spcPts val="0"/>
              </a:spcAft>
              <a:buClr>
                <a:schemeClr val="dk1"/>
              </a:buClr>
              <a:buSzPts val="2400"/>
              <a:buFont typeface="Noto Sans Symbols"/>
              <a:buChar char="✔"/>
            </a:pPr>
            <a:r>
              <a:rPr lang="en-US" sz="2400">
                <a:solidFill>
                  <a:schemeClr val="dk1"/>
                </a:solidFill>
                <a:latin typeface="Arial"/>
                <a:ea typeface="Arial"/>
                <a:cs typeface="Arial"/>
                <a:sym typeface="Arial"/>
              </a:rPr>
              <a:t>Can choose different lengths of sessions from 2 to 20 minutes</a:t>
            </a:r>
            <a:endParaRPr/>
          </a:p>
        </p:txBody>
      </p:sp>
      <p:pic>
        <p:nvPicPr>
          <p:cNvPr id="311" name="Google Shape;311;p107"/>
          <p:cNvPicPr preferRelativeResize="0"/>
          <p:nvPr/>
        </p:nvPicPr>
        <p:blipFill rotWithShape="1">
          <a:blip r:embed="rId9">
            <a:alphaModFix/>
          </a:blip>
          <a:srcRect b="0" l="0" r="0" t="0"/>
          <a:stretch/>
        </p:blipFill>
        <p:spPr>
          <a:xfrm>
            <a:off x="9842553" y="2432362"/>
            <a:ext cx="1866526" cy="33519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id="316" name="Google Shape;316;p108"/>
          <p:cNvPicPr preferRelativeResize="0"/>
          <p:nvPr/>
        </p:nvPicPr>
        <p:blipFill rotWithShape="1">
          <a:blip r:embed="rId3">
            <a:alphaModFix/>
          </a:blip>
          <a:srcRect b="0" l="0" r="0" t="0"/>
          <a:stretch/>
        </p:blipFill>
        <p:spPr>
          <a:xfrm>
            <a:off x="4210175" y="3918508"/>
            <a:ext cx="7607232" cy="2713643"/>
          </a:xfrm>
          <a:prstGeom prst="rect">
            <a:avLst/>
          </a:prstGeom>
          <a:noFill/>
          <a:ln>
            <a:noFill/>
          </a:ln>
        </p:spPr>
      </p:pic>
      <p:sp>
        <p:nvSpPr>
          <p:cNvPr id="317" name="Google Shape;317;p108"/>
          <p:cNvSpPr/>
          <p:nvPr/>
        </p:nvSpPr>
        <p:spPr>
          <a:xfrm>
            <a:off x="4481352" y="3910719"/>
            <a:ext cx="5133452" cy="27214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18" name="Google Shape;318;p108"/>
          <p:cNvPicPr preferRelativeResize="0"/>
          <p:nvPr/>
        </p:nvPicPr>
        <p:blipFill rotWithShape="1">
          <a:blip r:embed="rId4">
            <a:alphaModFix/>
          </a:blip>
          <a:srcRect b="0" l="0" r="76713" t="0"/>
          <a:stretch/>
        </p:blipFill>
        <p:spPr>
          <a:xfrm>
            <a:off x="6096000" y="3861803"/>
            <a:ext cx="1554679" cy="2916352"/>
          </a:xfrm>
          <a:prstGeom prst="rect">
            <a:avLst/>
          </a:prstGeom>
          <a:noFill/>
          <a:ln>
            <a:noFill/>
          </a:ln>
        </p:spPr>
      </p:pic>
      <p:sp>
        <p:nvSpPr>
          <p:cNvPr id="319" name="Google Shape;319;p108"/>
          <p:cNvSpPr txBox="1"/>
          <p:nvPr>
            <p:ph type="title"/>
          </p:nvPr>
        </p:nvSpPr>
        <p:spPr>
          <a:xfrm>
            <a:off x="1405289" y="124494"/>
            <a:ext cx="8090057" cy="1007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lang="en-US" sz="3200"/>
              <a:t>Current Knowledge: Technology-enhanced CBT</a:t>
            </a:r>
            <a:endParaRPr/>
          </a:p>
        </p:txBody>
      </p:sp>
      <p:sp>
        <p:nvSpPr>
          <p:cNvPr id="320" name="Google Shape;320;p108"/>
          <p:cNvSpPr txBox="1"/>
          <p:nvPr>
            <p:ph idx="1" type="body"/>
          </p:nvPr>
        </p:nvSpPr>
        <p:spPr>
          <a:xfrm>
            <a:off x="88315" y="1182732"/>
            <a:ext cx="5844857" cy="3101674"/>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771B61"/>
              </a:buClr>
              <a:buSzPts val="1960"/>
              <a:buChar char="•"/>
            </a:pPr>
            <a:r>
              <a:rPr b="1" lang="en-US" sz="1960">
                <a:solidFill>
                  <a:srgbClr val="771B61"/>
                </a:solidFill>
                <a:latin typeface="Quattrocento Sans"/>
                <a:ea typeface="Quattrocento Sans"/>
                <a:cs typeface="Quattrocento Sans"/>
                <a:sym typeface="Quattrocento Sans"/>
              </a:rPr>
              <a:t>Brain Manager </a:t>
            </a:r>
            <a:r>
              <a:rPr lang="en-US" sz="1960">
                <a:solidFill>
                  <a:srgbClr val="771B61"/>
                </a:solidFill>
                <a:latin typeface="Quattrocento Sans"/>
                <a:ea typeface="Quattrocento Sans"/>
                <a:cs typeface="Quattrocento Sans"/>
                <a:sym typeface="Quattrocento Sans"/>
              </a:rPr>
              <a:t>is a digital therapeutic program that combines in-app CBT and meditation techniques for stress, anxiety and depression with coaching support. </a:t>
            </a:r>
            <a:endParaRPr/>
          </a:p>
          <a:p>
            <a:pPr indent="-170815" lvl="0" marL="228600" rtl="0" algn="l">
              <a:lnSpc>
                <a:spcPct val="70000"/>
              </a:lnSpc>
              <a:spcBef>
                <a:spcPts val="1000"/>
              </a:spcBef>
              <a:spcAft>
                <a:spcPts val="0"/>
              </a:spcAft>
              <a:buClr>
                <a:schemeClr val="dk1"/>
              </a:buClr>
              <a:buSzPts val="910"/>
              <a:buNone/>
            </a:pPr>
            <a:r>
              <a:t/>
            </a:r>
            <a:endParaRPr sz="910">
              <a:solidFill>
                <a:srgbClr val="771B61"/>
              </a:solidFill>
              <a:latin typeface="Quattrocento Sans"/>
              <a:ea typeface="Quattrocento Sans"/>
              <a:cs typeface="Quattrocento Sans"/>
              <a:sym typeface="Quattrocento Sans"/>
            </a:endParaRPr>
          </a:p>
          <a:p>
            <a:pPr indent="-228600" lvl="0" marL="228600" rtl="0" algn="l">
              <a:lnSpc>
                <a:spcPct val="70000"/>
              </a:lnSpc>
              <a:spcBef>
                <a:spcPts val="1000"/>
              </a:spcBef>
              <a:spcAft>
                <a:spcPts val="0"/>
              </a:spcAft>
              <a:buClr>
                <a:srgbClr val="771B61"/>
              </a:buClr>
              <a:buSzPts val="1960"/>
              <a:buChar char="•"/>
            </a:pPr>
            <a:r>
              <a:rPr lang="en-US" sz="1960">
                <a:solidFill>
                  <a:srgbClr val="771B61"/>
                </a:solidFill>
                <a:latin typeface="Quattrocento Sans"/>
                <a:ea typeface="Quattrocento Sans"/>
                <a:cs typeface="Quattrocento Sans"/>
                <a:sym typeface="Quattrocento Sans"/>
              </a:rPr>
              <a:t>Integrated into UPMC electronic health record so easy for clinicians to order and to monitor patients’ usage and symptom progress.</a:t>
            </a:r>
            <a:endParaRPr/>
          </a:p>
          <a:p>
            <a:pPr indent="-170815" lvl="0" marL="228600" rtl="0" algn="l">
              <a:lnSpc>
                <a:spcPct val="70000"/>
              </a:lnSpc>
              <a:spcBef>
                <a:spcPts val="1000"/>
              </a:spcBef>
              <a:spcAft>
                <a:spcPts val="0"/>
              </a:spcAft>
              <a:buClr>
                <a:schemeClr val="dk1"/>
              </a:buClr>
              <a:buSzPts val="910"/>
              <a:buNone/>
            </a:pPr>
            <a:r>
              <a:t/>
            </a:r>
            <a:endParaRPr sz="910">
              <a:solidFill>
                <a:srgbClr val="771B61"/>
              </a:solidFill>
              <a:latin typeface="Quattrocento Sans"/>
              <a:ea typeface="Quattrocento Sans"/>
              <a:cs typeface="Quattrocento Sans"/>
              <a:sym typeface="Quattrocento Sans"/>
            </a:endParaRPr>
          </a:p>
          <a:p>
            <a:pPr indent="-228600" lvl="0" marL="228600" rtl="0" algn="l">
              <a:lnSpc>
                <a:spcPct val="70000"/>
              </a:lnSpc>
              <a:spcBef>
                <a:spcPts val="1000"/>
              </a:spcBef>
              <a:spcAft>
                <a:spcPts val="0"/>
              </a:spcAft>
              <a:buClr>
                <a:srgbClr val="771B61"/>
              </a:buClr>
              <a:buSzPts val="1960"/>
              <a:buChar char="•"/>
            </a:pPr>
            <a:r>
              <a:rPr lang="en-US" sz="1960">
                <a:solidFill>
                  <a:srgbClr val="771B61"/>
                </a:solidFill>
                <a:latin typeface="Quattrocento Sans"/>
                <a:ea typeface="Quattrocento Sans"/>
                <a:cs typeface="Quattrocento Sans"/>
                <a:sym typeface="Quattrocento Sans"/>
              </a:rPr>
              <a:t>Our programs are based on decades of scientific research and tested with people like you to make sure they are effective.</a:t>
            </a:r>
            <a:endParaRPr/>
          </a:p>
          <a:p>
            <a:pPr indent="-104140" lvl="0" marL="228600" rtl="0" algn="l">
              <a:lnSpc>
                <a:spcPct val="70000"/>
              </a:lnSpc>
              <a:spcBef>
                <a:spcPts val="1000"/>
              </a:spcBef>
              <a:spcAft>
                <a:spcPts val="0"/>
              </a:spcAft>
              <a:buClr>
                <a:schemeClr val="dk1"/>
              </a:buClr>
              <a:buSzPts val="1960"/>
              <a:buNone/>
            </a:pPr>
            <a:r>
              <a:t/>
            </a:r>
            <a:endParaRPr sz="1960"/>
          </a:p>
        </p:txBody>
      </p:sp>
      <p:sp>
        <p:nvSpPr>
          <p:cNvPr id="321" name="Google Shape;321;p108"/>
          <p:cNvSpPr txBox="1"/>
          <p:nvPr>
            <p:ph idx="2" type="body"/>
          </p:nvPr>
        </p:nvSpPr>
        <p:spPr>
          <a:xfrm>
            <a:off x="6178585" y="1132222"/>
            <a:ext cx="5844858" cy="4927601"/>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771B61"/>
              </a:buClr>
              <a:buSzPts val="1960"/>
              <a:buChar char="•"/>
            </a:pPr>
            <a:r>
              <a:rPr b="1" lang="en-US" sz="1960">
                <a:solidFill>
                  <a:srgbClr val="771B61"/>
                </a:solidFill>
                <a:latin typeface="Quattrocento Sans"/>
                <a:ea typeface="Quattrocento Sans"/>
                <a:cs typeface="Quattrocento Sans"/>
                <a:sym typeface="Quattrocento Sans"/>
              </a:rPr>
              <a:t>Odyssey </a:t>
            </a:r>
            <a:r>
              <a:rPr lang="en-US" sz="1960">
                <a:solidFill>
                  <a:srgbClr val="771B61"/>
                </a:solidFill>
                <a:latin typeface="Quattrocento Sans"/>
                <a:ea typeface="Quattrocento Sans"/>
                <a:cs typeface="Quattrocento Sans"/>
                <a:sym typeface="Quattrocento Sans"/>
              </a:rPr>
              <a:t>is a mobile app that delivers wellness programs like stress management.</a:t>
            </a:r>
            <a:endParaRPr/>
          </a:p>
          <a:p>
            <a:pPr indent="-170815" lvl="0" marL="228600" rtl="0" algn="l">
              <a:lnSpc>
                <a:spcPct val="70000"/>
              </a:lnSpc>
              <a:spcBef>
                <a:spcPts val="1000"/>
              </a:spcBef>
              <a:spcAft>
                <a:spcPts val="0"/>
              </a:spcAft>
              <a:buClr>
                <a:schemeClr val="dk1"/>
              </a:buClr>
              <a:buSzPts val="910"/>
              <a:buNone/>
            </a:pPr>
            <a:r>
              <a:t/>
            </a:r>
            <a:endParaRPr sz="910">
              <a:solidFill>
                <a:srgbClr val="771B61"/>
              </a:solidFill>
              <a:latin typeface="Quattrocento Sans"/>
              <a:ea typeface="Quattrocento Sans"/>
              <a:cs typeface="Quattrocento Sans"/>
              <a:sym typeface="Quattrocento Sans"/>
            </a:endParaRPr>
          </a:p>
          <a:p>
            <a:pPr indent="-228600" lvl="0" marL="228600" rtl="0" algn="l">
              <a:lnSpc>
                <a:spcPct val="70000"/>
              </a:lnSpc>
              <a:spcBef>
                <a:spcPts val="1000"/>
              </a:spcBef>
              <a:spcAft>
                <a:spcPts val="0"/>
              </a:spcAft>
              <a:buClr>
                <a:srgbClr val="771B61"/>
              </a:buClr>
              <a:buSzPts val="1960"/>
              <a:buChar char="•"/>
            </a:pPr>
            <a:r>
              <a:rPr lang="en-US" sz="1960">
                <a:solidFill>
                  <a:srgbClr val="771B61"/>
                </a:solidFill>
                <a:latin typeface="Quattrocento Sans"/>
                <a:ea typeface="Quattrocento Sans"/>
                <a:cs typeface="Quattrocento Sans"/>
                <a:sym typeface="Quattrocento Sans"/>
              </a:rPr>
              <a:t>Empowers UPMC Health Plan members to make positive lifestyle changes through evidence-based, personalized digital interventions on a mobile device.</a:t>
            </a:r>
            <a:endParaRPr/>
          </a:p>
          <a:p>
            <a:pPr indent="-170815" lvl="0" marL="228600" rtl="0" algn="l">
              <a:lnSpc>
                <a:spcPct val="70000"/>
              </a:lnSpc>
              <a:spcBef>
                <a:spcPts val="1000"/>
              </a:spcBef>
              <a:spcAft>
                <a:spcPts val="0"/>
              </a:spcAft>
              <a:buClr>
                <a:schemeClr val="dk1"/>
              </a:buClr>
              <a:buSzPts val="910"/>
              <a:buNone/>
            </a:pPr>
            <a:r>
              <a:t/>
            </a:r>
            <a:endParaRPr sz="910">
              <a:solidFill>
                <a:srgbClr val="771B61"/>
              </a:solidFill>
              <a:latin typeface="Quattrocento Sans"/>
              <a:ea typeface="Quattrocento Sans"/>
              <a:cs typeface="Quattrocento Sans"/>
              <a:sym typeface="Quattrocento Sans"/>
            </a:endParaRPr>
          </a:p>
          <a:p>
            <a:pPr indent="-228600" lvl="0" marL="228600" rtl="0" algn="l">
              <a:lnSpc>
                <a:spcPct val="70000"/>
              </a:lnSpc>
              <a:spcBef>
                <a:spcPts val="1000"/>
              </a:spcBef>
              <a:spcAft>
                <a:spcPts val="0"/>
              </a:spcAft>
              <a:buClr>
                <a:srgbClr val="771B61"/>
              </a:buClr>
              <a:buSzPts val="1960"/>
              <a:buChar char="•"/>
            </a:pPr>
            <a:r>
              <a:rPr lang="en-US" sz="1960">
                <a:solidFill>
                  <a:srgbClr val="771B61"/>
                </a:solidFill>
                <a:latin typeface="Quattrocento Sans"/>
                <a:ea typeface="Quattrocento Sans"/>
                <a:cs typeface="Quattrocento Sans"/>
                <a:sym typeface="Quattrocento Sans"/>
              </a:rPr>
              <a:t>Many tools for behavior change such as animated character chats, gamified tips, blog posts, and adaptive interactions.</a:t>
            </a:r>
            <a:endParaRPr/>
          </a:p>
          <a:p>
            <a:pPr indent="-104140" lvl="0" marL="228600" rtl="0" algn="l">
              <a:lnSpc>
                <a:spcPct val="70000"/>
              </a:lnSpc>
              <a:spcBef>
                <a:spcPts val="1000"/>
              </a:spcBef>
              <a:spcAft>
                <a:spcPts val="0"/>
              </a:spcAft>
              <a:buClr>
                <a:schemeClr val="dk1"/>
              </a:buClr>
              <a:buSzPts val="1960"/>
              <a:buNone/>
            </a:pPr>
            <a:r>
              <a:t/>
            </a:r>
            <a:endParaRPr sz="1960"/>
          </a:p>
        </p:txBody>
      </p:sp>
      <p:pic>
        <p:nvPicPr>
          <p:cNvPr id="322" name="Google Shape;322;p108"/>
          <p:cNvPicPr preferRelativeResize="0"/>
          <p:nvPr/>
        </p:nvPicPr>
        <p:blipFill rotWithShape="1">
          <a:blip r:embed="rId5">
            <a:alphaModFix/>
          </a:blip>
          <a:srcRect b="0" l="0" r="0" t="0"/>
          <a:stretch/>
        </p:blipFill>
        <p:spPr>
          <a:xfrm>
            <a:off x="88315" y="124494"/>
            <a:ext cx="1230346" cy="1033780"/>
          </a:xfrm>
          <a:prstGeom prst="rect">
            <a:avLst/>
          </a:prstGeom>
          <a:noFill/>
          <a:ln>
            <a:noFill/>
          </a:ln>
        </p:spPr>
      </p:pic>
      <p:pic>
        <p:nvPicPr>
          <p:cNvPr id="323" name="Google Shape;323;p108"/>
          <p:cNvPicPr preferRelativeResize="0"/>
          <p:nvPr/>
        </p:nvPicPr>
        <p:blipFill rotWithShape="1">
          <a:blip r:embed="rId6">
            <a:alphaModFix/>
          </a:blip>
          <a:srcRect b="0" l="0" r="0" t="0"/>
          <a:stretch/>
        </p:blipFill>
        <p:spPr>
          <a:xfrm>
            <a:off x="9395143" y="48955"/>
            <a:ext cx="2796857" cy="890588"/>
          </a:xfrm>
          <a:prstGeom prst="rect">
            <a:avLst/>
          </a:prstGeom>
          <a:noFill/>
          <a:ln>
            <a:noFill/>
          </a:ln>
        </p:spPr>
      </p:pic>
      <p:pic>
        <p:nvPicPr>
          <p:cNvPr id="324" name="Google Shape;324;p108"/>
          <p:cNvPicPr preferRelativeResize="0"/>
          <p:nvPr/>
        </p:nvPicPr>
        <p:blipFill rotWithShape="1">
          <a:blip r:embed="rId7">
            <a:alphaModFix/>
          </a:blip>
          <a:srcRect b="0" l="0" r="0" t="0"/>
          <a:stretch/>
        </p:blipFill>
        <p:spPr>
          <a:xfrm>
            <a:off x="496998" y="4152355"/>
            <a:ext cx="1384750" cy="2680638"/>
          </a:xfrm>
          <a:prstGeom prst="rect">
            <a:avLst/>
          </a:prstGeom>
          <a:noFill/>
          <a:ln>
            <a:noFill/>
          </a:ln>
        </p:spPr>
      </p:pic>
      <p:pic>
        <p:nvPicPr>
          <p:cNvPr descr="C:\Users\TRIPUR~1\AppData\Local\Temp\SNAGHTML630d83ed.PNG" id="325" name="Google Shape;325;p108"/>
          <p:cNvPicPr preferRelativeResize="0"/>
          <p:nvPr/>
        </p:nvPicPr>
        <p:blipFill rotWithShape="1">
          <a:blip r:embed="rId8">
            <a:alphaModFix/>
          </a:blip>
          <a:srcRect b="0" l="0" r="0" t="0"/>
          <a:stretch/>
        </p:blipFill>
        <p:spPr>
          <a:xfrm>
            <a:off x="3769947" y="4124431"/>
            <a:ext cx="1364519" cy="2680637"/>
          </a:xfrm>
          <a:prstGeom prst="rect">
            <a:avLst/>
          </a:prstGeom>
          <a:noFill/>
          <a:ln>
            <a:noFill/>
          </a:ln>
        </p:spPr>
      </p:pic>
      <p:pic>
        <p:nvPicPr>
          <p:cNvPr id="326" name="Google Shape;326;p108"/>
          <p:cNvPicPr preferRelativeResize="0"/>
          <p:nvPr/>
        </p:nvPicPr>
        <p:blipFill rotWithShape="1">
          <a:blip r:embed="rId9">
            <a:alphaModFix/>
          </a:blip>
          <a:srcRect b="0" l="0" r="0" t="0"/>
          <a:stretch/>
        </p:blipFill>
        <p:spPr>
          <a:xfrm>
            <a:off x="2238477" y="4195994"/>
            <a:ext cx="1286057" cy="2537512"/>
          </a:xfrm>
          <a:prstGeom prst="rect">
            <a:avLst/>
          </a:prstGeom>
          <a:noFill/>
          <a:ln>
            <a:noFill/>
          </a:ln>
        </p:spPr>
      </p:pic>
      <p:pic>
        <p:nvPicPr>
          <p:cNvPr id="327" name="Google Shape;327;p108"/>
          <p:cNvPicPr preferRelativeResize="0"/>
          <p:nvPr/>
        </p:nvPicPr>
        <p:blipFill rotWithShape="1">
          <a:blip r:embed="rId10">
            <a:alphaModFix/>
          </a:blip>
          <a:srcRect b="0" l="8333" r="6195" t="13559"/>
          <a:stretch/>
        </p:blipFill>
        <p:spPr>
          <a:xfrm>
            <a:off x="6326909" y="4195993"/>
            <a:ext cx="1209007" cy="2134489"/>
          </a:xfrm>
          <a:prstGeom prst="rect">
            <a:avLst/>
          </a:prstGeom>
          <a:noFill/>
          <a:ln>
            <a:noFill/>
          </a:ln>
        </p:spPr>
      </p:pic>
      <p:pic>
        <p:nvPicPr>
          <p:cNvPr id="328" name="Google Shape;328;p108"/>
          <p:cNvPicPr preferRelativeResize="0"/>
          <p:nvPr/>
        </p:nvPicPr>
        <p:blipFill rotWithShape="1">
          <a:blip r:embed="rId4">
            <a:alphaModFix/>
          </a:blip>
          <a:srcRect b="0" l="0" r="76713" t="0"/>
          <a:stretch/>
        </p:blipFill>
        <p:spPr>
          <a:xfrm>
            <a:off x="7940667" y="3817154"/>
            <a:ext cx="1554679" cy="29163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109"/>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Summary: Achieving Resiliency</a:t>
            </a:r>
            <a:endParaRPr/>
          </a:p>
        </p:txBody>
      </p:sp>
      <p:sp>
        <p:nvSpPr>
          <p:cNvPr id="334" name="Google Shape;334;p109"/>
          <p:cNvSpPr txBox="1"/>
          <p:nvPr>
            <p:ph idx="1" type="body"/>
          </p:nvPr>
        </p:nvSpPr>
        <p:spPr>
          <a:xfrm>
            <a:off x="706583" y="1571625"/>
            <a:ext cx="11152908" cy="500889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t/>
            </a:r>
            <a:endParaRPr sz="2380"/>
          </a:p>
          <a:p>
            <a:pPr indent="0" lvl="0" marL="0" rtl="0" algn="l">
              <a:lnSpc>
                <a:spcPct val="80000"/>
              </a:lnSpc>
              <a:spcBef>
                <a:spcPts val="1000"/>
              </a:spcBef>
              <a:spcAft>
                <a:spcPts val="0"/>
              </a:spcAft>
              <a:buClr>
                <a:schemeClr val="dk1"/>
              </a:buClr>
              <a:buSzPts val="2380"/>
              <a:buNone/>
            </a:pPr>
            <a:r>
              <a:rPr lang="en-US" sz="2380"/>
              <a:t>                                                                          </a:t>
            </a:r>
            <a:endParaRPr/>
          </a:p>
          <a:p>
            <a:pPr indent="0" lvl="0" marL="0" rtl="0" algn="l">
              <a:lnSpc>
                <a:spcPct val="80000"/>
              </a:lnSpc>
              <a:spcBef>
                <a:spcPts val="1000"/>
              </a:spcBef>
              <a:spcAft>
                <a:spcPts val="0"/>
              </a:spcAft>
              <a:buClr>
                <a:schemeClr val="dk1"/>
              </a:buClr>
              <a:buSzPts val="2210"/>
              <a:buNone/>
            </a:pPr>
            <a:r>
              <a:rPr lang="en-US" sz="2210"/>
              <a:t>                                                                                                      Adapted from Loiselle et al. (2017)</a:t>
            </a:r>
            <a:endParaRPr/>
          </a:p>
        </p:txBody>
      </p:sp>
      <p:pic>
        <p:nvPicPr>
          <p:cNvPr id="335" name="Google Shape;335;p109"/>
          <p:cNvPicPr preferRelativeResize="0"/>
          <p:nvPr/>
        </p:nvPicPr>
        <p:blipFill rotWithShape="1">
          <a:blip r:embed="rId3">
            <a:alphaModFix/>
          </a:blip>
          <a:srcRect b="0" l="0" r="0" t="0"/>
          <a:stretch/>
        </p:blipFill>
        <p:spPr>
          <a:xfrm>
            <a:off x="133984" y="192405"/>
            <a:ext cx="1499235" cy="1206500"/>
          </a:xfrm>
          <a:prstGeom prst="rect">
            <a:avLst/>
          </a:prstGeom>
          <a:noFill/>
          <a:ln>
            <a:noFill/>
          </a:ln>
        </p:spPr>
      </p:pic>
      <p:pic>
        <p:nvPicPr>
          <p:cNvPr id="336" name="Google Shape;336;p109"/>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sp>
        <p:nvSpPr>
          <p:cNvPr id="337" name="Google Shape;337;p109"/>
          <p:cNvSpPr/>
          <p:nvPr/>
        </p:nvSpPr>
        <p:spPr>
          <a:xfrm>
            <a:off x="1093077" y="1571626"/>
            <a:ext cx="2869324" cy="4398250"/>
          </a:xfrm>
          <a:prstGeom prst="rect">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8" name="Google Shape;338;p109"/>
          <p:cNvSpPr/>
          <p:nvPr/>
        </p:nvSpPr>
        <p:spPr>
          <a:xfrm>
            <a:off x="4665004" y="1985283"/>
            <a:ext cx="3744705" cy="3832206"/>
          </a:xfrm>
          <a:prstGeom prst="rect">
            <a:avLst/>
          </a:prstGeom>
          <a:solidFill>
            <a:schemeClr val="accent1">
              <a:alpha val="0"/>
            </a:schemeClr>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9" name="Google Shape;339;p109"/>
          <p:cNvSpPr/>
          <p:nvPr/>
        </p:nvSpPr>
        <p:spPr>
          <a:xfrm>
            <a:off x="8805098" y="2806262"/>
            <a:ext cx="2659004" cy="1807780"/>
          </a:xfrm>
          <a:prstGeom prst="rect">
            <a:avLst/>
          </a:prstGeom>
          <a:solidFill>
            <a:schemeClr val="accent1">
              <a:alpha val="0"/>
            </a:schemeClr>
          </a:solidFill>
          <a:ln cap="flat" cmpd="sng" w="254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 RESILIENCY</a:t>
            </a:r>
            <a:endParaRPr/>
          </a:p>
        </p:txBody>
      </p:sp>
      <p:sp>
        <p:nvSpPr>
          <p:cNvPr id="340" name="Google Shape;340;p109"/>
          <p:cNvSpPr txBox="1"/>
          <p:nvPr/>
        </p:nvSpPr>
        <p:spPr>
          <a:xfrm>
            <a:off x="836768" y="6118850"/>
            <a:ext cx="36867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TREATMENT APPROACHES</a:t>
            </a:r>
            <a:endParaRPr/>
          </a:p>
        </p:txBody>
      </p:sp>
      <p:sp>
        <p:nvSpPr>
          <p:cNvPr id="341" name="Google Shape;341;p109"/>
          <p:cNvSpPr txBox="1"/>
          <p:nvPr/>
        </p:nvSpPr>
        <p:spPr>
          <a:xfrm>
            <a:off x="5991832" y="5870053"/>
            <a:ext cx="11086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STATE</a:t>
            </a:r>
            <a:endParaRPr/>
          </a:p>
        </p:txBody>
      </p:sp>
      <p:sp>
        <p:nvSpPr>
          <p:cNvPr id="342" name="Google Shape;342;p109"/>
          <p:cNvSpPr txBox="1"/>
          <p:nvPr/>
        </p:nvSpPr>
        <p:spPr>
          <a:xfrm>
            <a:off x="4856282" y="1454511"/>
            <a:ext cx="31920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PROXIMAL OUTCOME</a:t>
            </a:r>
            <a:endParaRPr/>
          </a:p>
        </p:txBody>
      </p:sp>
      <p:sp>
        <p:nvSpPr>
          <p:cNvPr id="343" name="Google Shape;343;p109"/>
          <p:cNvSpPr txBox="1"/>
          <p:nvPr/>
        </p:nvSpPr>
        <p:spPr>
          <a:xfrm>
            <a:off x="8667469" y="2344245"/>
            <a:ext cx="31920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DISTAL OUTCOME</a:t>
            </a:r>
            <a:endParaRPr/>
          </a:p>
        </p:txBody>
      </p:sp>
      <p:sp>
        <p:nvSpPr>
          <p:cNvPr id="344" name="Google Shape;344;p109"/>
          <p:cNvSpPr/>
          <p:nvPr/>
        </p:nvSpPr>
        <p:spPr>
          <a:xfrm>
            <a:off x="4600422" y="2318073"/>
            <a:ext cx="1945718" cy="1888066"/>
          </a:xfrm>
          <a:prstGeom prst="flowChartConnector">
            <a:avLst/>
          </a:prstGeom>
          <a:solidFill>
            <a:schemeClr val="accent1">
              <a:alpha val="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7030A0"/>
              </a:solidFill>
              <a:latin typeface="Arial"/>
              <a:ea typeface="Arial"/>
              <a:cs typeface="Arial"/>
              <a:sym typeface="Arial"/>
            </a:endParaRPr>
          </a:p>
          <a:p>
            <a:pPr indent="0" lvl="0" marL="0" marR="0" rtl="0" algn="ctr">
              <a:spcBef>
                <a:spcPts val="0"/>
              </a:spcBef>
              <a:spcAft>
                <a:spcPts val="0"/>
              </a:spcAft>
              <a:buNone/>
            </a:pPr>
            <a:r>
              <a:rPr b="1" lang="en-US" sz="2000">
                <a:solidFill>
                  <a:srgbClr val="7030A0"/>
                </a:solidFill>
                <a:latin typeface="Arial"/>
                <a:ea typeface="Arial"/>
                <a:cs typeface="Arial"/>
                <a:sym typeface="Arial"/>
              </a:rPr>
              <a:t>Reduced Stress Reactivity</a:t>
            </a:r>
            <a:endParaRPr/>
          </a:p>
          <a:p>
            <a:pPr indent="0" lvl="0" marL="0" marR="0" rtl="0" algn="ctr">
              <a:spcBef>
                <a:spcPts val="0"/>
              </a:spcBef>
              <a:spcAft>
                <a:spcPts val="0"/>
              </a:spcAft>
              <a:buNone/>
            </a:pPr>
            <a:r>
              <a:t/>
            </a:r>
            <a:endParaRPr sz="1800">
              <a:solidFill>
                <a:srgbClr val="7030A0"/>
              </a:solidFill>
              <a:latin typeface="Arial"/>
              <a:ea typeface="Arial"/>
              <a:cs typeface="Arial"/>
              <a:sym typeface="Arial"/>
            </a:endParaRPr>
          </a:p>
          <a:p>
            <a:pPr indent="0" lvl="0" marL="0" marR="0" rtl="0" algn="ctr">
              <a:spcBef>
                <a:spcPts val="0"/>
              </a:spcBef>
              <a:spcAft>
                <a:spcPts val="0"/>
              </a:spcAft>
              <a:buNone/>
            </a:pPr>
            <a:r>
              <a:t/>
            </a:r>
            <a:endParaRPr sz="1800">
              <a:solidFill>
                <a:srgbClr val="7030A0"/>
              </a:solidFill>
              <a:latin typeface="Arial"/>
              <a:ea typeface="Arial"/>
              <a:cs typeface="Arial"/>
              <a:sym typeface="Arial"/>
            </a:endParaRPr>
          </a:p>
        </p:txBody>
      </p:sp>
      <p:sp>
        <p:nvSpPr>
          <p:cNvPr id="345" name="Google Shape;345;p109"/>
          <p:cNvSpPr/>
          <p:nvPr/>
        </p:nvSpPr>
        <p:spPr>
          <a:xfrm>
            <a:off x="5436490" y="3527526"/>
            <a:ext cx="2348463" cy="2073331"/>
          </a:xfrm>
          <a:prstGeom prst="flowChartConnector">
            <a:avLst/>
          </a:prstGeom>
          <a:solidFill>
            <a:schemeClr val="accent1">
              <a:alpha val="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030A0"/>
              </a:solidFill>
              <a:latin typeface="Arial"/>
              <a:ea typeface="Arial"/>
              <a:cs typeface="Arial"/>
              <a:sym typeface="Arial"/>
            </a:endParaRPr>
          </a:p>
          <a:p>
            <a:pPr indent="0" lvl="0" marL="0" marR="0" rtl="0" algn="ctr">
              <a:spcBef>
                <a:spcPts val="0"/>
              </a:spcBef>
              <a:spcAft>
                <a:spcPts val="0"/>
              </a:spcAft>
              <a:buNone/>
            </a:pPr>
            <a:r>
              <a:t/>
            </a:r>
            <a:endParaRPr sz="1800">
              <a:solidFill>
                <a:srgbClr val="7030A0"/>
              </a:solidFill>
              <a:latin typeface="Arial"/>
              <a:ea typeface="Arial"/>
              <a:cs typeface="Arial"/>
              <a:sym typeface="Arial"/>
            </a:endParaRPr>
          </a:p>
          <a:p>
            <a:pPr indent="0" lvl="0" marL="0" marR="0" rtl="0" algn="ctr">
              <a:spcBef>
                <a:spcPts val="0"/>
              </a:spcBef>
              <a:spcAft>
                <a:spcPts val="0"/>
              </a:spcAft>
              <a:buNone/>
            </a:pPr>
            <a:r>
              <a:rPr b="1" lang="en-US" sz="1800">
                <a:solidFill>
                  <a:srgbClr val="7030A0"/>
                </a:solidFill>
                <a:latin typeface="Arial"/>
                <a:ea typeface="Arial"/>
                <a:cs typeface="Arial"/>
                <a:sym typeface="Arial"/>
              </a:rPr>
              <a:t>Increased Connectedness to Self and Others</a:t>
            </a:r>
            <a:endParaRPr/>
          </a:p>
        </p:txBody>
      </p:sp>
      <p:sp>
        <p:nvSpPr>
          <p:cNvPr id="346" name="Google Shape;346;p109"/>
          <p:cNvSpPr/>
          <p:nvPr/>
        </p:nvSpPr>
        <p:spPr>
          <a:xfrm>
            <a:off x="6245223" y="1980699"/>
            <a:ext cx="1945719" cy="1888066"/>
          </a:xfrm>
          <a:prstGeom prst="flowChartConnector">
            <a:avLst/>
          </a:prstGeom>
          <a:solidFill>
            <a:schemeClr val="accent1">
              <a:alpha val="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7030A0"/>
                </a:solidFill>
                <a:latin typeface="Arial"/>
                <a:ea typeface="Arial"/>
                <a:cs typeface="Arial"/>
                <a:sym typeface="Arial"/>
              </a:rPr>
              <a:t>Relaxation Response</a:t>
            </a:r>
            <a:endParaRPr/>
          </a:p>
          <a:p>
            <a:pPr indent="0" lvl="0" marL="0" marR="0" rtl="0" algn="ctr">
              <a:spcBef>
                <a:spcPts val="0"/>
              </a:spcBef>
              <a:spcAft>
                <a:spcPts val="0"/>
              </a:spcAft>
              <a:buNone/>
            </a:pPr>
            <a:r>
              <a:t/>
            </a:r>
            <a:endParaRPr sz="1800">
              <a:solidFill>
                <a:srgbClr val="7030A0"/>
              </a:solidFill>
              <a:latin typeface="Arial"/>
              <a:ea typeface="Arial"/>
              <a:cs typeface="Arial"/>
              <a:sym typeface="Arial"/>
            </a:endParaRPr>
          </a:p>
          <a:p>
            <a:pPr indent="0" lvl="0" marL="0" marR="0" rtl="0" algn="ctr">
              <a:spcBef>
                <a:spcPts val="0"/>
              </a:spcBef>
              <a:spcAft>
                <a:spcPts val="0"/>
              </a:spcAft>
              <a:buNone/>
            </a:pPr>
            <a:r>
              <a:t/>
            </a:r>
            <a:endParaRPr sz="1800">
              <a:solidFill>
                <a:srgbClr val="7030A0"/>
              </a:solidFill>
              <a:latin typeface="Arial"/>
              <a:ea typeface="Arial"/>
              <a:cs typeface="Arial"/>
              <a:sym typeface="Arial"/>
            </a:endParaRPr>
          </a:p>
        </p:txBody>
      </p:sp>
      <p:sp>
        <p:nvSpPr>
          <p:cNvPr id="347" name="Google Shape;347;p109"/>
          <p:cNvSpPr/>
          <p:nvPr/>
        </p:nvSpPr>
        <p:spPr>
          <a:xfrm>
            <a:off x="1408386" y="1744345"/>
            <a:ext cx="2322306" cy="1965807"/>
          </a:xfrm>
          <a:prstGeom prst="flowChartConnector">
            <a:avLst/>
          </a:prstGeom>
          <a:solidFill>
            <a:schemeClr val="accent1">
              <a:alpha val="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7030A0"/>
                </a:solidFill>
                <a:latin typeface="Arial"/>
                <a:ea typeface="Arial"/>
                <a:cs typeface="Arial"/>
                <a:sym typeface="Arial"/>
              </a:rPr>
              <a:t>Mind-Body Therapies</a:t>
            </a:r>
            <a:endParaRPr/>
          </a:p>
          <a:p>
            <a:pPr indent="0" lvl="0" marL="0" marR="0" rtl="0" algn="ctr">
              <a:spcBef>
                <a:spcPts val="0"/>
              </a:spcBef>
              <a:spcAft>
                <a:spcPts val="0"/>
              </a:spcAft>
              <a:buNone/>
            </a:pPr>
            <a:r>
              <a:rPr b="1" lang="en-US" sz="1800">
                <a:solidFill>
                  <a:srgbClr val="7030A0"/>
                </a:solidFill>
                <a:latin typeface="Arial"/>
                <a:ea typeface="Arial"/>
                <a:cs typeface="Arial"/>
                <a:sym typeface="Arial"/>
              </a:rPr>
              <a:t>(Mindfulness  CBT)</a:t>
            </a:r>
            <a:endParaRPr/>
          </a:p>
        </p:txBody>
      </p:sp>
      <p:sp>
        <p:nvSpPr>
          <p:cNvPr id="348" name="Google Shape;348;p109"/>
          <p:cNvSpPr/>
          <p:nvPr/>
        </p:nvSpPr>
        <p:spPr>
          <a:xfrm>
            <a:off x="1303283" y="3851682"/>
            <a:ext cx="2427409" cy="1965807"/>
          </a:xfrm>
          <a:prstGeom prst="flowChartConnector">
            <a:avLst/>
          </a:prstGeom>
          <a:solidFill>
            <a:schemeClr val="accent1">
              <a:alpha val="0"/>
            </a:scheme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7030A0"/>
                </a:solidFill>
                <a:latin typeface="Arial"/>
                <a:ea typeface="Arial"/>
                <a:cs typeface="Arial"/>
                <a:sym typeface="Arial"/>
              </a:rPr>
              <a:t>Growth Enhancement</a:t>
            </a:r>
            <a:endParaRPr/>
          </a:p>
          <a:p>
            <a:pPr indent="0" lvl="0" marL="0" marR="0" rtl="0" algn="ctr">
              <a:spcBef>
                <a:spcPts val="0"/>
              </a:spcBef>
              <a:spcAft>
                <a:spcPts val="0"/>
              </a:spcAft>
              <a:buNone/>
            </a:pPr>
            <a:r>
              <a:rPr b="1" lang="en-US" sz="1800">
                <a:solidFill>
                  <a:srgbClr val="7030A0"/>
                </a:solidFill>
                <a:latin typeface="Arial"/>
                <a:ea typeface="Arial"/>
                <a:cs typeface="Arial"/>
                <a:sym typeface="Arial"/>
              </a:rPr>
              <a:t>(Positivity Acceptance</a:t>
            </a:r>
            <a:endParaRPr/>
          </a:p>
          <a:p>
            <a:pPr indent="0" lvl="0" marL="0" marR="0" rtl="0" algn="ctr">
              <a:spcBef>
                <a:spcPts val="0"/>
              </a:spcBef>
              <a:spcAft>
                <a:spcPts val="0"/>
              </a:spcAft>
              <a:buNone/>
            </a:pPr>
            <a:r>
              <a:rPr b="1" lang="en-US" sz="1800">
                <a:solidFill>
                  <a:srgbClr val="7030A0"/>
                </a:solidFill>
                <a:latin typeface="Arial"/>
                <a:ea typeface="Arial"/>
                <a:cs typeface="Arial"/>
                <a:sym typeface="Arial"/>
              </a:rPr>
              <a:t>Empathy</a:t>
            </a:r>
            <a:endParaRPr/>
          </a:p>
          <a:p>
            <a:pPr indent="0" lvl="0" marL="0" marR="0" rtl="0" algn="ctr">
              <a:spcBef>
                <a:spcPts val="0"/>
              </a:spcBef>
              <a:spcAft>
                <a:spcPts val="0"/>
              </a:spcAft>
              <a:buNone/>
            </a:pPr>
            <a:r>
              <a:rPr b="1" lang="en-US" sz="1800">
                <a:solidFill>
                  <a:srgbClr val="7030A0"/>
                </a:solidFill>
                <a:latin typeface="Arial"/>
                <a:ea typeface="Arial"/>
                <a:cs typeface="Arial"/>
                <a:sym typeface="Arial"/>
              </a:rPr>
              <a:t>Gratitude</a:t>
            </a:r>
            <a:endParaRPr/>
          </a:p>
        </p:txBody>
      </p:sp>
      <p:cxnSp>
        <p:nvCxnSpPr>
          <p:cNvPr id="349" name="Google Shape;349;p109"/>
          <p:cNvCxnSpPr/>
          <p:nvPr/>
        </p:nvCxnSpPr>
        <p:spPr>
          <a:xfrm>
            <a:off x="3730692" y="2778125"/>
            <a:ext cx="1135598" cy="364468"/>
          </a:xfrm>
          <a:prstGeom prst="straightConnector1">
            <a:avLst/>
          </a:prstGeom>
          <a:noFill/>
          <a:ln cap="flat" cmpd="sng" w="73025">
            <a:solidFill>
              <a:schemeClr val="accent1"/>
            </a:solidFill>
            <a:prstDash val="dash"/>
            <a:miter lim="800000"/>
            <a:headEnd len="sm" w="sm" type="none"/>
            <a:tailEnd len="med" w="med" type="triangle"/>
          </a:ln>
        </p:spPr>
      </p:cxnSp>
      <p:cxnSp>
        <p:nvCxnSpPr>
          <p:cNvPr id="350" name="Google Shape;350;p109"/>
          <p:cNvCxnSpPr/>
          <p:nvPr/>
        </p:nvCxnSpPr>
        <p:spPr>
          <a:xfrm>
            <a:off x="3703775" y="4707867"/>
            <a:ext cx="2018152" cy="0"/>
          </a:xfrm>
          <a:prstGeom prst="straightConnector1">
            <a:avLst/>
          </a:prstGeom>
          <a:noFill/>
          <a:ln cap="flat" cmpd="sng" w="73025">
            <a:solidFill>
              <a:schemeClr val="accent1"/>
            </a:solidFill>
            <a:prstDash val="dash"/>
            <a:miter lim="800000"/>
            <a:headEnd len="sm" w="sm" type="none"/>
            <a:tailEnd len="med" w="med" type="triangle"/>
          </a:ln>
        </p:spPr>
      </p:cxnSp>
      <p:cxnSp>
        <p:nvCxnSpPr>
          <p:cNvPr id="351" name="Google Shape;351;p109"/>
          <p:cNvCxnSpPr/>
          <p:nvPr/>
        </p:nvCxnSpPr>
        <p:spPr>
          <a:xfrm flipH="1" rot="10800000">
            <a:off x="3688393" y="2241835"/>
            <a:ext cx="3267540" cy="109152"/>
          </a:xfrm>
          <a:prstGeom prst="straightConnector1">
            <a:avLst/>
          </a:prstGeom>
          <a:noFill/>
          <a:ln cap="flat" cmpd="sng" w="73025">
            <a:solidFill>
              <a:schemeClr val="accent1"/>
            </a:solidFill>
            <a:prstDash val="dash"/>
            <a:miter lim="800000"/>
            <a:headEnd len="sm" w="sm" type="none"/>
            <a:tailEnd len="med" w="med" type="triangle"/>
          </a:ln>
        </p:spPr>
      </p:cxnSp>
      <p:cxnSp>
        <p:nvCxnSpPr>
          <p:cNvPr id="352" name="Google Shape;352;p109"/>
          <p:cNvCxnSpPr/>
          <p:nvPr/>
        </p:nvCxnSpPr>
        <p:spPr>
          <a:xfrm>
            <a:off x="8048304" y="3770751"/>
            <a:ext cx="1067987" cy="0"/>
          </a:xfrm>
          <a:prstGeom prst="straightConnector1">
            <a:avLst/>
          </a:prstGeom>
          <a:noFill/>
          <a:ln cap="flat" cmpd="sng" w="95250">
            <a:solidFill>
              <a:schemeClr val="accent1"/>
            </a:solidFill>
            <a:prstDash val="solid"/>
            <a:miter lim="800000"/>
            <a:headEnd len="med" w="med" type="triangle"/>
            <a:tailEnd len="med" w="med" type="triangle"/>
          </a:ln>
        </p:spPr>
      </p:cxnSp>
      <p:sp>
        <p:nvSpPr>
          <p:cNvPr id="353" name="Google Shape;353;p109"/>
          <p:cNvSpPr txBox="1"/>
          <p:nvPr/>
        </p:nvSpPr>
        <p:spPr>
          <a:xfrm>
            <a:off x="9709171" y="4707867"/>
            <a:ext cx="138975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HEALTH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110"/>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Summary:  Take Home Points</a:t>
            </a:r>
            <a:endParaRPr/>
          </a:p>
        </p:txBody>
      </p:sp>
      <p:sp>
        <p:nvSpPr>
          <p:cNvPr id="359" name="Google Shape;359;p110"/>
          <p:cNvSpPr txBox="1"/>
          <p:nvPr>
            <p:ph idx="1" type="body"/>
          </p:nvPr>
        </p:nvSpPr>
        <p:spPr>
          <a:xfrm>
            <a:off x="1767840" y="1825625"/>
            <a:ext cx="958596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Chronic stress/allostatic load can be countered by relaxation.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Mind-Body Therapies (MBTs) like mindfulness and CBT promote reduction of stress, relaxation and resilience,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Building resilience by practicing MBTs involves changes at epigenetic, biochemical, physiologic, psychologic and behavioral levels.</a:t>
            </a:r>
            <a:endParaRPr/>
          </a:p>
        </p:txBody>
      </p:sp>
      <p:pic>
        <p:nvPicPr>
          <p:cNvPr id="360" name="Google Shape;360;p110"/>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361" name="Google Shape;361;p110"/>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362" name="Google Shape;362;p110"/>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111"/>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Impactful Research Questions and Methodologies</a:t>
            </a:r>
            <a:endParaRPr/>
          </a:p>
        </p:txBody>
      </p:sp>
      <p:graphicFrame>
        <p:nvGraphicFramePr>
          <p:cNvPr id="368" name="Google Shape;368;p111"/>
          <p:cNvGraphicFramePr/>
          <p:nvPr/>
        </p:nvGraphicFramePr>
        <p:xfrm>
          <a:off x="714702" y="1825625"/>
          <a:ext cx="3000000" cy="3000000"/>
        </p:xfrm>
        <a:graphic>
          <a:graphicData uri="http://schemas.openxmlformats.org/drawingml/2006/table">
            <a:tbl>
              <a:tblPr bandRow="1" firstRow="1">
                <a:noFill/>
                <a:tableStyleId>{36D36B37-C417-4249-AB36-71F647E39D77}</a:tableStyleId>
              </a:tblPr>
              <a:tblGrid>
                <a:gridCol w="5428700"/>
                <a:gridCol w="5449500"/>
              </a:tblGrid>
              <a:tr h="370850">
                <a:tc>
                  <a:txBody>
                    <a:bodyPr/>
                    <a:lstStyle/>
                    <a:p>
                      <a:pPr indent="0" lvl="0" marL="0" marR="0" rtl="0" algn="l">
                        <a:spcBef>
                          <a:spcPts val="0"/>
                        </a:spcBef>
                        <a:spcAft>
                          <a:spcPts val="0"/>
                        </a:spcAft>
                        <a:buNone/>
                      </a:pPr>
                      <a:r>
                        <a:rPr lang="en-US" sz="1800" u="none" cap="none" strike="noStrike"/>
                        <a:t>QUESTIONS/CHALLENGES</a:t>
                      </a:r>
                      <a:endParaRPr/>
                    </a:p>
                  </a:txBody>
                  <a:tcPr marT="45725" marB="45725" marR="91450" marL="91450"/>
                </a:tc>
                <a:tc>
                  <a:txBody>
                    <a:bodyPr/>
                    <a:lstStyle/>
                    <a:p>
                      <a:pPr indent="0" lvl="0" marL="0" marR="0" rtl="0" algn="l">
                        <a:spcBef>
                          <a:spcPts val="0"/>
                        </a:spcBef>
                        <a:spcAft>
                          <a:spcPts val="0"/>
                        </a:spcAft>
                        <a:buNone/>
                      </a:pPr>
                      <a:r>
                        <a:rPr lang="en-US" sz="1800"/>
                        <a:t>METHODOLOGIES</a:t>
                      </a:r>
                      <a:endParaRPr/>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2000"/>
                        <a:buFont typeface="Arial"/>
                        <a:buNone/>
                      </a:pPr>
                      <a:r>
                        <a:rPr lang="en-US" sz="2000"/>
                        <a:t>Heterogeneity in how stress/allostatic load paradigms and indices of adaptation/resilience are defined</a:t>
                      </a:r>
                      <a:endParaRPr/>
                    </a:p>
                    <a:p>
                      <a:pPr indent="0" lvl="0" marL="0" marR="0" rtl="0" algn="l">
                        <a:spcBef>
                          <a:spcPts val="0"/>
                        </a:spcBef>
                        <a:spcAft>
                          <a:spcPts val="0"/>
                        </a:spcAft>
                        <a:buNone/>
                      </a:pPr>
                      <a:r>
                        <a:t/>
                      </a:r>
                      <a:endParaRPr sz="2000"/>
                    </a:p>
                  </a:txBody>
                  <a:tcPr marT="45725" marB="45725" marR="91450" marL="91450"/>
                </a:tc>
                <a:tc>
                  <a:txBody>
                    <a:bodyPr/>
                    <a:lstStyle/>
                    <a:p>
                      <a:pPr indent="0" lvl="0" marL="0" marR="0" rtl="0" algn="l">
                        <a:spcBef>
                          <a:spcPts val="0"/>
                        </a:spcBef>
                        <a:spcAft>
                          <a:spcPts val="0"/>
                        </a:spcAft>
                        <a:buNone/>
                      </a:pPr>
                      <a:r>
                        <a:rPr lang="en-US" sz="2000"/>
                        <a:t>Consensus determined consistent definitions and measurements across multiple domains.</a:t>
                      </a:r>
                      <a:endParaRPr/>
                    </a:p>
                    <a:p>
                      <a:pPr indent="0" lvl="0" marL="0" marR="0" rtl="0" algn="l">
                        <a:spcBef>
                          <a:spcPts val="0"/>
                        </a:spcBef>
                        <a:spcAft>
                          <a:spcPts val="0"/>
                        </a:spcAft>
                        <a:buNone/>
                      </a:pPr>
                      <a:r>
                        <a:rPr lang="en-US" sz="2000"/>
                        <a:t>Movement from efficacy to effectiveness. research from small samples to populations</a:t>
                      </a:r>
                      <a:endParaRPr/>
                    </a:p>
                  </a:txBody>
                  <a:tcPr marT="45725" marB="45725" marR="91450" marL="91450"/>
                </a:tc>
              </a:tr>
              <a:tr h="370850">
                <a:tc>
                  <a:txBody>
                    <a:bodyPr/>
                    <a:lstStyle/>
                    <a:p>
                      <a:pPr indent="0" lvl="0" marL="0" marR="0" rtl="0" algn="l">
                        <a:spcBef>
                          <a:spcPts val="0"/>
                        </a:spcBef>
                        <a:spcAft>
                          <a:spcPts val="0"/>
                        </a:spcAft>
                        <a:buNone/>
                      </a:pPr>
                      <a:r>
                        <a:t/>
                      </a:r>
                      <a:endParaRPr sz="2000"/>
                    </a:p>
                  </a:txBody>
                  <a:tcPr marT="45725" marB="45725" marR="91450" marL="91450"/>
                </a:tc>
                <a:tc>
                  <a:txBody>
                    <a:bodyPr/>
                    <a:lstStyle/>
                    <a:p>
                      <a:pPr indent="0" lvl="0" marL="0" marR="0" rtl="0" algn="l">
                        <a:spcBef>
                          <a:spcPts val="0"/>
                        </a:spcBef>
                        <a:spcAft>
                          <a:spcPts val="0"/>
                        </a:spcAft>
                        <a:buNone/>
                      </a:pPr>
                      <a:r>
                        <a:t/>
                      </a:r>
                      <a:endParaRPr sz="2000"/>
                    </a:p>
                  </a:txBody>
                  <a:tcPr marT="45725" marB="45725" marR="91450" marL="91450"/>
                </a:tc>
              </a:tr>
              <a:tr h="370850">
                <a:tc>
                  <a:txBody>
                    <a:bodyPr/>
                    <a:lstStyle/>
                    <a:p>
                      <a:pPr indent="0" lvl="0" marL="0" marR="0" rtl="0" algn="l">
                        <a:spcBef>
                          <a:spcPts val="0"/>
                        </a:spcBef>
                        <a:spcAft>
                          <a:spcPts val="0"/>
                        </a:spcAft>
                        <a:buNone/>
                      </a:pPr>
                      <a:r>
                        <a:rPr lang="en-US" sz="2000"/>
                        <a:t>Lack of standardization of MBTs across studies and mediators of their positive effects (e.g., physiologic, biochemical, brain &amp; body organ level, immune, microbiome, epigenetic, psychological, behavioral)</a:t>
                      </a:r>
                      <a:endParaRPr/>
                    </a:p>
                  </a:txBody>
                  <a:tcPr marT="45725" marB="45725" marR="91450" marL="91450"/>
                </a:tc>
                <a:tc>
                  <a:txBody>
                    <a:bodyPr/>
                    <a:lstStyle/>
                    <a:p>
                      <a:pPr indent="0" lvl="0" marL="0" marR="0" rtl="0" algn="l">
                        <a:spcBef>
                          <a:spcPts val="0"/>
                        </a:spcBef>
                        <a:spcAft>
                          <a:spcPts val="0"/>
                        </a:spcAft>
                        <a:buNone/>
                      </a:pPr>
                      <a:r>
                        <a:rPr lang="en-US" sz="2000"/>
                        <a:t>Determination and standardization of “active” components of MBTs.</a:t>
                      </a:r>
                      <a:endParaRPr/>
                    </a:p>
                    <a:p>
                      <a:pPr indent="0" lvl="0" marL="0" marR="0" rtl="0" algn="l">
                        <a:spcBef>
                          <a:spcPts val="0"/>
                        </a:spcBef>
                        <a:spcAft>
                          <a:spcPts val="0"/>
                        </a:spcAft>
                        <a:buNone/>
                      </a:pPr>
                      <a:r>
                        <a:rPr lang="en-US" sz="2000"/>
                        <a:t>Consistent domains of biological and psychological outcomes and mediators.  </a:t>
                      </a:r>
                      <a:endParaRPr/>
                    </a:p>
                    <a:p>
                      <a:pPr indent="0" lvl="0" marL="0" marR="0" rtl="0" algn="l">
                        <a:spcBef>
                          <a:spcPts val="0"/>
                        </a:spcBef>
                        <a:spcAft>
                          <a:spcPts val="0"/>
                        </a:spcAft>
                        <a:buNone/>
                      </a:pPr>
                      <a:r>
                        <a:rPr lang="en-US" sz="2000"/>
                        <a:t>GENES to CELLS to ORGANS to NETWORKS to ORGANISM</a:t>
                      </a:r>
                      <a:endParaRPr/>
                    </a:p>
                  </a:txBody>
                  <a:tcPr marT="45725" marB="45725" marR="91450" marL="91450"/>
                </a:tc>
              </a:tr>
            </a:tbl>
          </a:graphicData>
        </a:graphic>
      </p:graphicFrame>
      <p:pic>
        <p:nvPicPr>
          <p:cNvPr id="369" name="Google Shape;369;p111"/>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370" name="Google Shape;370;p111"/>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371" name="Google Shape;371;p111"/>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112"/>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Impactful Research Questions and Methodologies</a:t>
            </a:r>
            <a:endParaRPr/>
          </a:p>
        </p:txBody>
      </p:sp>
      <p:graphicFrame>
        <p:nvGraphicFramePr>
          <p:cNvPr id="377" name="Google Shape;377;p112"/>
          <p:cNvGraphicFramePr/>
          <p:nvPr/>
        </p:nvGraphicFramePr>
        <p:xfrm>
          <a:off x="704192" y="1965434"/>
          <a:ext cx="3000000" cy="3000000"/>
        </p:xfrm>
        <a:graphic>
          <a:graphicData uri="http://schemas.openxmlformats.org/drawingml/2006/table">
            <a:tbl>
              <a:tblPr bandRow="1" firstRow="1">
                <a:noFill/>
                <a:tableStyleId>{36D36B37-C417-4249-AB36-71F647E39D77}</a:tableStyleId>
              </a:tblPr>
              <a:tblGrid>
                <a:gridCol w="5507425"/>
                <a:gridCol w="5507425"/>
              </a:tblGrid>
              <a:tr h="231025">
                <a:tc>
                  <a:txBody>
                    <a:bodyPr/>
                    <a:lstStyle/>
                    <a:p>
                      <a:pPr indent="0" lvl="0" marL="0" marR="0" rtl="0" algn="l">
                        <a:spcBef>
                          <a:spcPts val="0"/>
                        </a:spcBef>
                        <a:spcAft>
                          <a:spcPts val="0"/>
                        </a:spcAft>
                        <a:buNone/>
                      </a:pPr>
                      <a:r>
                        <a:rPr lang="en-US" sz="1800"/>
                        <a:t>QUESTIONS/CHALLENGES</a:t>
                      </a:r>
                      <a:endParaRPr/>
                    </a:p>
                  </a:txBody>
                  <a:tcPr marT="45725" marB="45725" marR="91450" marL="91450"/>
                </a:tc>
                <a:tc>
                  <a:txBody>
                    <a:bodyPr/>
                    <a:lstStyle/>
                    <a:p>
                      <a:pPr indent="0" lvl="0" marL="0" marR="0" rtl="0" algn="l">
                        <a:spcBef>
                          <a:spcPts val="0"/>
                        </a:spcBef>
                        <a:spcAft>
                          <a:spcPts val="0"/>
                        </a:spcAft>
                        <a:buNone/>
                      </a:pPr>
                      <a:r>
                        <a:rPr lang="en-US" sz="1800"/>
                        <a:t>METHODOLOGIES</a:t>
                      </a:r>
                      <a:endParaRPr/>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rPr lang="en-US" sz="2000"/>
                        <a:t>Differentiation of short-term and long-term outcomes in stress reduction and increased resilience and differentiating response from remission and relapse prevention.</a:t>
                      </a:r>
                      <a:endParaRPr/>
                    </a:p>
                  </a:txBody>
                  <a:tcPr marT="45725" marB="45725" marR="91450" marL="91450"/>
                </a:tc>
                <a:tc>
                  <a:txBody>
                    <a:bodyPr/>
                    <a:lstStyle/>
                    <a:p>
                      <a:pPr indent="0" lvl="0" marL="0" marR="0" rtl="0" algn="l">
                        <a:spcBef>
                          <a:spcPts val="0"/>
                        </a:spcBef>
                        <a:spcAft>
                          <a:spcPts val="0"/>
                        </a:spcAft>
                        <a:buNone/>
                      </a:pPr>
                      <a:r>
                        <a:rPr lang="en-US" sz="2000"/>
                        <a:t>More longitudinal studies</a:t>
                      </a:r>
                      <a:endParaRPr/>
                    </a:p>
                    <a:p>
                      <a:pPr indent="0" lvl="0" marL="0" marR="0" rtl="0" algn="l">
                        <a:spcBef>
                          <a:spcPts val="0"/>
                        </a:spcBef>
                        <a:spcAft>
                          <a:spcPts val="0"/>
                        </a:spcAft>
                        <a:buNone/>
                      </a:pPr>
                      <a:r>
                        <a:rPr lang="en-US" sz="2000"/>
                        <a:t>Big data (large multi-centered trials)</a:t>
                      </a:r>
                      <a:endParaRPr/>
                    </a:p>
                  </a:txBody>
                  <a:tcPr marT="45725" marB="45725" marR="91450" marL="91450"/>
                </a:tc>
              </a:tr>
              <a:tr h="370850">
                <a:tc>
                  <a:txBody>
                    <a:bodyPr/>
                    <a:lstStyle/>
                    <a:p>
                      <a:pPr indent="0" lvl="0" marL="0" marR="0" rtl="0" algn="l">
                        <a:spcBef>
                          <a:spcPts val="0"/>
                        </a:spcBef>
                        <a:spcAft>
                          <a:spcPts val="0"/>
                        </a:spcAft>
                        <a:buNone/>
                      </a:pPr>
                      <a:r>
                        <a:t/>
                      </a:r>
                      <a:endParaRPr sz="2000"/>
                    </a:p>
                  </a:txBody>
                  <a:tcPr marT="45725" marB="45725" marR="91450" marL="91450"/>
                </a:tc>
                <a:tc>
                  <a:txBody>
                    <a:bodyPr/>
                    <a:lstStyle/>
                    <a:p>
                      <a:pPr indent="0" lvl="0" marL="0" marR="0" rtl="0" algn="l">
                        <a:spcBef>
                          <a:spcPts val="0"/>
                        </a:spcBef>
                        <a:spcAft>
                          <a:spcPts val="0"/>
                        </a:spcAft>
                        <a:buNone/>
                      </a:pPr>
                      <a:r>
                        <a:t/>
                      </a:r>
                      <a:endParaRPr sz="2000"/>
                    </a:p>
                  </a:txBody>
                  <a:tcPr marT="45725" marB="45725" marR="91450" marL="91450"/>
                </a:tc>
              </a:tr>
              <a:tr h="370850">
                <a:tc>
                  <a:txBody>
                    <a:bodyPr/>
                    <a:lstStyle/>
                    <a:p>
                      <a:pPr indent="0" lvl="0" marL="0" marR="0" rtl="0" algn="l">
                        <a:spcBef>
                          <a:spcPts val="0"/>
                        </a:spcBef>
                        <a:spcAft>
                          <a:spcPts val="0"/>
                        </a:spcAft>
                        <a:buNone/>
                      </a:pPr>
                      <a:r>
                        <a:rPr lang="en-US" sz="2000"/>
                        <a:t>Better incorporation of health-technologies to increase access to MBTs, scalability, and predictive capacity to identify at-risk populations to move from treatment to prevention.</a:t>
                      </a:r>
                      <a:endParaRPr/>
                    </a:p>
                  </a:txBody>
                  <a:tcPr marT="45725" marB="45725" marR="91450" marL="91450"/>
                </a:tc>
                <a:tc>
                  <a:txBody>
                    <a:bodyPr/>
                    <a:lstStyle/>
                    <a:p>
                      <a:pPr indent="0" lvl="0" marL="0" marR="0" rtl="0" algn="l">
                        <a:spcBef>
                          <a:spcPts val="0"/>
                        </a:spcBef>
                        <a:spcAft>
                          <a:spcPts val="0"/>
                        </a:spcAft>
                        <a:buNone/>
                      </a:pPr>
                      <a:r>
                        <a:rPr lang="en-US" sz="2000"/>
                        <a:t>Evaluation of effectiveness of technology-enhanced behavioral interventions</a:t>
                      </a:r>
                      <a:endParaRPr/>
                    </a:p>
                    <a:p>
                      <a:pPr indent="0" lvl="0" marL="0" marR="0" rtl="0" algn="l">
                        <a:spcBef>
                          <a:spcPts val="0"/>
                        </a:spcBef>
                        <a:spcAft>
                          <a:spcPts val="0"/>
                        </a:spcAft>
                        <a:buNone/>
                      </a:pPr>
                      <a:r>
                        <a:rPr lang="en-US" sz="2000"/>
                        <a:t>Machine-learning for better predictive analytics to personalize interventions.</a:t>
                      </a:r>
                      <a:endParaRPr/>
                    </a:p>
                  </a:txBody>
                  <a:tcPr marT="45725" marB="45725" marR="91450" marL="91450"/>
                </a:tc>
              </a:tr>
            </a:tbl>
          </a:graphicData>
        </a:graphic>
      </p:graphicFrame>
      <p:pic>
        <p:nvPicPr>
          <p:cNvPr id="378" name="Google Shape;378;p112"/>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379" name="Google Shape;379;p112"/>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380" name="Google Shape;380;p112"/>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95"/>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t>Mindfulness/Stress/Resilience Overview and Prioritized Research</a:t>
            </a:r>
            <a:endParaRPr/>
          </a:p>
        </p:txBody>
      </p:sp>
      <p:sp>
        <p:nvSpPr>
          <p:cNvPr id="146" name="Google Shape;146;p95"/>
          <p:cNvSpPr txBox="1"/>
          <p:nvPr>
            <p:ph idx="1" type="body"/>
          </p:nvPr>
        </p:nvSpPr>
        <p:spPr>
          <a:xfrm>
            <a:off x="1430489" y="1762442"/>
            <a:ext cx="958596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Eva Szigethy MD PhD</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US"/>
              <a:t>Professor of Psychiatry, Medicine, and Pediatrics</a:t>
            </a:r>
            <a:endParaRPr/>
          </a:p>
          <a:p>
            <a:pPr indent="0" lvl="0" marL="0" rtl="0" algn="ctr">
              <a:lnSpc>
                <a:spcPct val="90000"/>
              </a:lnSpc>
              <a:spcBef>
                <a:spcPts val="1000"/>
              </a:spcBef>
              <a:spcAft>
                <a:spcPts val="0"/>
              </a:spcAft>
              <a:buClr>
                <a:schemeClr val="dk1"/>
              </a:buClr>
              <a:buSzPts val="2800"/>
              <a:buNone/>
            </a:pPr>
            <a:r>
              <a:rPr lang="en-US"/>
              <a:t>University of Pittsburgh</a:t>
            </a:r>
            <a:endParaRPr/>
          </a:p>
          <a:p>
            <a:pPr indent="0" lvl="0" marL="0" rtl="0" algn="ctr">
              <a:lnSpc>
                <a:spcPct val="90000"/>
              </a:lnSpc>
              <a:spcBef>
                <a:spcPts val="1000"/>
              </a:spcBef>
              <a:spcAft>
                <a:spcPts val="0"/>
              </a:spcAft>
              <a:buClr>
                <a:schemeClr val="dk1"/>
              </a:buClr>
              <a:buSzPts val="2800"/>
              <a:buNone/>
            </a:pPr>
            <a:r>
              <a:rPr lang="en-US"/>
              <a:t>UPMC Program for Gut-Brain Health</a:t>
            </a:r>
            <a:endParaRPr/>
          </a:p>
          <a:p>
            <a:pPr indent="0" lvl="0" marL="0" rtl="0" algn="ctr">
              <a:lnSpc>
                <a:spcPct val="90000"/>
              </a:lnSpc>
              <a:spcBef>
                <a:spcPts val="1000"/>
              </a:spcBef>
              <a:spcAft>
                <a:spcPts val="0"/>
              </a:spcAft>
              <a:buClr>
                <a:schemeClr val="dk1"/>
              </a:buClr>
              <a:buSzPts val="2800"/>
              <a:buNone/>
            </a:pPr>
            <a:r>
              <a:rPr lang="en-US"/>
              <a:t>UPMC IBD Total Care Program</a:t>
            </a:r>
            <a:endParaRPr/>
          </a:p>
          <a:p>
            <a:pPr indent="0" lvl="0" marL="0" rtl="0" algn="ctr">
              <a:lnSpc>
                <a:spcPct val="90000"/>
              </a:lnSpc>
              <a:spcBef>
                <a:spcPts val="1000"/>
              </a:spcBef>
              <a:spcAft>
                <a:spcPts val="0"/>
              </a:spcAft>
              <a:buClr>
                <a:schemeClr val="dk1"/>
              </a:buClr>
              <a:buSzPts val="2800"/>
              <a:buNone/>
            </a:pPr>
            <a:r>
              <a:rPr lang="en-US"/>
              <a:t>Behavioral Director, UPMC Chief Medical and Scientific Office</a:t>
            </a:r>
            <a:endParaRPr/>
          </a:p>
        </p:txBody>
      </p:sp>
      <p:pic>
        <p:nvPicPr>
          <p:cNvPr id="147" name="Google Shape;147;p95"/>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48" name="Google Shape;148;p95"/>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49" name="Google Shape;149;p95"/>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113"/>
          <p:cNvSpPr txBox="1"/>
          <p:nvPr>
            <p:ph type="title"/>
          </p:nvPr>
        </p:nvSpPr>
        <p:spPr>
          <a:xfrm>
            <a:off x="1767840" y="365125"/>
            <a:ext cx="7183120" cy="4862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t>References</a:t>
            </a:r>
            <a:endParaRPr/>
          </a:p>
        </p:txBody>
      </p:sp>
      <p:sp>
        <p:nvSpPr>
          <p:cNvPr id="386" name="Google Shape;386;p113"/>
          <p:cNvSpPr txBox="1"/>
          <p:nvPr>
            <p:ph idx="1" type="body"/>
          </p:nvPr>
        </p:nvSpPr>
        <p:spPr>
          <a:xfrm>
            <a:off x="420413" y="1398905"/>
            <a:ext cx="11267089" cy="4778058"/>
          </a:xfrm>
          <a:prstGeom prst="rect">
            <a:avLst/>
          </a:prstGeom>
          <a:noFill/>
          <a:ln>
            <a:noFill/>
          </a:ln>
        </p:spPr>
        <p:txBody>
          <a:bodyPr anchorCtr="0" anchor="t" bIns="45700" lIns="91425" spcFirstLastPara="1" rIns="91425" wrap="square" tIns="45700">
            <a:normAutofit/>
          </a:bodyPr>
          <a:lstStyle/>
          <a:p>
            <a:pPr indent="-514350" lvl="0" marL="514350" rtl="0" algn="l">
              <a:lnSpc>
                <a:spcPct val="70000"/>
              </a:lnSpc>
              <a:spcBef>
                <a:spcPts val="0"/>
              </a:spcBef>
              <a:spcAft>
                <a:spcPts val="0"/>
              </a:spcAft>
              <a:buClr>
                <a:schemeClr val="dk1"/>
              </a:buClr>
              <a:buSzPts val="1480"/>
              <a:buFont typeface="Arial"/>
              <a:buAutoNum type="arabicPeriod"/>
            </a:pPr>
            <a:r>
              <a:rPr lang="en-US" sz="1480"/>
              <a:t>Loiselle E, Mehta D, Proszynski J.  Behavioral Approaches to Manage Stress. Chapter 23 in James Rippe (ed) Textbook on Lifestyle Medicine. 2017; pgs 281-298.</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Harkness KL, Monroe SM J Abnormal Psychology 2016; 125:727-745.</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DeWilde C, Carrington J, Abatte A et al.  J Transcultural Nursing 2019; 30:478-491.</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Del Giudice M, Buck L, Chaby LE et al. Integrative and Comparative Biology 2018; 58:1019-1032.</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Kranner I, Minibayeva FV, Beckett RP, Seal CE.  New Phytologist  2010; 188:655-673.</a:t>
            </a:r>
            <a:endParaRPr sz="1480"/>
          </a:p>
          <a:p>
            <a:pPr indent="-514350" lvl="0" marL="514350" rtl="0" algn="l">
              <a:lnSpc>
                <a:spcPct val="70000"/>
              </a:lnSpc>
              <a:spcBef>
                <a:spcPts val="1000"/>
              </a:spcBef>
              <a:spcAft>
                <a:spcPts val="0"/>
              </a:spcAft>
              <a:buClr>
                <a:schemeClr val="dk1"/>
              </a:buClr>
              <a:buSzPts val="1480"/>
              <a:buFont typeface="Arial"/>
              <a:buAutoNum type="arabicPeriod"/>
            </a:pPr>
            <a:r>
              <a:rPr lang="en-US" sz="1480"/>
              <a:t>Miller GE, Blackwell E.  Curr Dr Psychol Sci. 2006;15:269-272.</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Galland L. J Med Food 2014: 17:1261-72.</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Epel ES, Blackburn EH, Lin J et al. Proc Natl Acad Sci. 2004; 101:17312-5.</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McEwen BS.  NEJM 1998; 338:171-179.</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Dusek JA, Benson H.  Minn Med. 2009;92:47.</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Park ER, Traeger L, Vranceanu A-M. et al. Psychosomatics 2013; 54:165-174.</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Khoury B. Sharma M, Rush E. J Psychosomatic Res 2015; 78:519-28</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Tang YY, Holzel BR, Posner MI.  Nat Rev Neurosci.  2015; 16:213-225.</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Chin B., Lindsay EK. Greco CM.  Health Psychol.  2019; 38:759-68.</a:t>
            </a:r>
            <a:endParaRPr/>
          </a:p>
          <a:p>
            <a:pPr indent="-514350" lvl="0" marL="514350" rtl="0" algn="l">
              <a:lnSpc>
                <a:spcPct val="70000"/>
              </a:lnSpc>
              <a:spcBef>
                <a:spcPts val="1000"/>
              </a:spcBef>
              <a:spcAft>
                <a:spcPts val="0"/>
              </a:spcAft>
              <a:buClr>
                <a:schemeClr val="dk1"/>
              </a:buClr>
              <a:buSzPts val="1480"/>
              <a:buFont typeface="Arial"/>
              <a:buAutoNum type="arabicPeriod"/>
            </a:pPr>
            <a:r>
              <a:rPr lang="en-US" sz="1480"/>
              <a:t>Oser M, Wallace ML, Solano F, Szigethy E.  JMIR Mental Health  2019; 6:e11981</a:t>
            </a:r>
            <a:endParaRPr/>
          </a:p>
          <a:p>
            <a:pPr indent="0" lvl="0" marL="0" rtl="0" algn="l">
              <a:lnSpc>
                <a:spcPct val="70000"/>
              </a:lnSpc>
              <a:spcBef>
                <a:spcPts val="1000"/>
              </a:spcBef>
              <a:spcAft>
                <a:spcPts val="0"/>
              </a:spcAft>
              <a:buClr>
                <a:schemeClr val="dk1"/>
              </a:buClr>
              <a:buSzPts val="1850"/>
              <a:buNone/>
            </a:pPr>
            <a:r>
              <a:t/>
            </a:r>
            <a:endParaRPr sz="1850"/>
          </a:p>
        </p:txBody>
      </p:sp>
      <p:pic>
        <p:nvPicPr>
          <p:cNvPr id="387" name="Google Shape;387;p113"/>
          <p:cNvPicPr preferRelativeResize="0"/>
          <p:nvPr/>
        </p:nvPicPr>
        <p:blipFill rotWithShape="1">
          <a:blip r:embed="rId3">
            <a:alphaModFix/>
          </a:blip>
          <a:srcRect b="0" l="0" r="0" t="0"/>
          <a:stretch/>
        </p:blipFill>
        <p:spPr>
          <a:xfrm>
            <a:off x="133984" y="77787"/>
            <a:ext cx="1499235" cy="1206500"/>
          </a:xfrm>
          <a:prstGeom prst="rect">
            <a:avLst/>
          </a:prstGeom>
          <a:noFill/>
          <a:ln>
            <a:noFill/>
          </a:ln>
        </p:spPr>
      </p:pic>
      <p:pic>
        <p:nvPicPr>
          <p:cNvPr id="388" name="Google Shape;388;p113"/>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389" name="Google Shape;389;p113"/>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pic>
        <p:nvPicPr>
          <p:cNvPr id="394" name="Google Shape;394;p114"/>
          <p:cNvPicPr preferRelativeResize="0"/>
          <p:nvPr/>
        </p:nvPicPr>
        <p:blipFill rotWithShape="1">
          <a:blip r:embed="rId3">
            <a:alphaModFix/>
          </a:blip>
          <a:srcRect b="0" l="0" r="0" t="0"/>
          <a:stretch/>
        </p:blipFill>
        <p:spPr>
          <a:xfrm>
            <a:off x="0" y="4015582"/>
            <a:ext cx="3400426" cy="2328863"/>
          </a:xfrm>
          <a:prstGeom prst="rect">
            <a:avLst/>
          </a:prstGeom>
          <a:noFill/>
          <a:ln>
            <a:noFill/>
          </a:ln>
        </p:spPr>
      </p:pic>
      <p:sp>
        <p:nvSpPr>
          <p:cNvPr id="395" name="Google Shape;395;p114"/>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t>Stress/Resilience/Mindfulness Overview &amp; Prioritized Research</a:t>
            </a:r>
            <a:endParaRPr/>
          </a:p>
        </p:txBody>
      </p:sp>
      <p:sp>
        <p:nvSpPr>
          <p:cNvPr id="396" name="Google Shape;396;p114"/>
          <p:cNvSpPr txBox="1"/>
          <p:nvPr>
            <p:ph idx="1" type="body"/>
          </p:nvPr>
        </p:nvSpPr>
        <p:spPr>
          <a:xfrm>
            <a:off x="1674177" y="1632743"/>
            <a:ext cx="958596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600"/>
              <a:buNone/>
            </a:pPr>
            <a:r>
              <a:rPr lang="en-US" sz="3600"/>
              <a:t>Panel Discussion: </a:t>
            </a:r>
            <a:endParaRPr/>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dk1"/>
              </a:buClr>
              <a:buSzPts val="3600"/>
              <a:buNone/>
            </a:pPr>
            <a:r>
              <a:rPr lang="en-US" sz="3600"/>
              <a:t>Eva Szigethy, Barry Kerzin, Loren Roth, Larry Wechsler</a:t>
            </a:r>
            <a:endParaRPr/>
          </a:p>
        </p:txBody>
      </p:sp>
      <p:pic>
        <p:nvPicPr>
          <p:cNvPr id="397" name="Google Shape;397;p114"/>
          <p:cNvPicPr preferRelativeResize="0"/>
          <p:nvPr/>
        </p:nvPicPr>
        <p:blipFill rotWithShape="1">
          <a:blip r:embed="rId4">
            <a:alphaModFix/>
          </a:blip>
          <a:srcRect b="0" l="0" r="0" t="0"/>
          <a:stretch/>
        </p:blipFill>
        <p:spPr>
          <a:xfrm>
            <a:off x="174942" y="365125"/>
            <a:ext cx="1499235" cy="1206500"/>
          </a:xfrm>
          <a:prstGeom prst="rect">
            <a:avLst/>
          </a:prstGeom>
          <a:noFill/>
          <a:ln>
            <a:noFill/>
          </a:ln>
        </p:spPr>
      </p:pic>
      <p:pic>
        <p:nvPicPr>
          <p:cNvPr id="398" name="Google Shape;398;p114"/>
          <p:cNvPicPr preferRelativeResize="0"/>
          <p:nvPr/>
        </p:nvPicPr>
        <p:blipFill rotWithShape="1">
          <a:blip r:embed="rId5">
            <a:alphaModFix/>
          </a:blip>
          <a:srcRect b="0" l="0" r="0" t="0"/>
          <a:stretch/>
        </p:blipFill>
        <p:spPr>
          <a:xfrm>
            <a:off x="9220201" y="508317"/>
            <a:ext cx="2796857" cy="890588"/>
          </a:xfrm>
          <a:prstGeom prst="rect">
            <a:avLst/>
          </a:prstGeom>
          <a:noFill/>
          <a:ln>
            <a:noFill/>
          </a:ln>
        </p:spPr>
      </p:pic>
      <p:pic>
        <p:nvPicPr>
          <p:cNvPr id="399" name="Google Shape;399;p114"/>
          <p:cNvPicPr preferRelativeResize="0"/>
          <p:nvPr/>
        </p:nvPicPr>
        <p:blipFill rotWithShape="1">
          <a:blip r:embed="rId6">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96"/>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a:t>Conflict of Interest Disclosure</a:t>
            </a:r>
            <a:br>
              <a:rPr b="1" lang="en-US"/>
            </a:br>
            <a:r>
              <a:rPr lang="en-US" sz="3200"/>
              <a:t>(over the past 24 months)</a:t>
            </a:r>
            <a:r>
              <a:rPr lang="en-US" sz="4000"/>
              <a:t> </a:t>
            </a:r>
            <a:endParaRPr/>
          </a:p>
        </p:txBody>
      </p:sp>
      <p:pic>
        <p:nvPicPr>
          <p:cNvPr id="155" name="Google Shape;155;p96"/>
          <p:cNvPicPr preferRelativeResize="0"/>
          <p:nvPr>
            <p:ph idx="1" type="body"/>
          </p:nvPr>
        </p:nvPicPr>
        <p:blipFill rotWithShape="1">
          <a:blip r:embed="rId3">
            <a:alphaModFix/>
          </a:blip>
          <a:srcRect b="0" l="0" r="0" t="0"/>
          <a:stretch/>
        </p:blipFill>
        <p:spPr>
          <a:xfrm>
            <a:off x="1421042" y="2228737"/>
            <a:ext cx="7876715" cy="3346994"/>
          </a:xfrm>
          <a:prstGeom prst="rect">
            <a:avLst/>
          </a:prstGeom>
          <a:noFill/>
          <a:ln>
            <a:noFill/>
          </a:ln>
        </p:spPr>
      </p:pic>
      <p:pic>
        <p:nvPicPr>
          <p:cNvPr id="156" name="Google Shape;156;p96"/>
          <p:cNvPicPr preferRelativeResize="0"/>
          <p:nvPr/>
        </p:nvPicPr>
        <p:blipFill rotWithShape="1">
          <a:blip r:embed="rId4">
            <a:alphaModFix/>
          </a:blip>
          <a:srcRect b="0" l="0" r="0" t="0"/>
          <a:stretch/>
        </p:blipFill>
        <p:spPr>
          <a:xfrm>
            <a:off x="174942" y="365125"/>
            <a:ext cx="1499235" cy="1206500"/>
          </a:xfrm>
          <a:prstGeom prst="rect">
            <a:avLst/>
          </a:prstGeom>
          <a:noFill/>
          <a:ln>
            <a:noFill/>
          </a:ln>
        </p:spPr>
      </p:pic>
      <p:pic>
        <p:nvPicPr>
          <p:cNvPr id="157" name="Google Shape;157;p96"/>
          <p:cNvPicPr preferRelativeResize="0"/>
          <p:nvPr/>
        </p:nvPicPr>
        <p:blipFill rotWithShape="1">
          <a:blip r:embed="rId5">
            <a:alphaModFix/>
          </a:blip>
          <a:srcRect b="0" l="0" r="0" t="0"/>
          <a:stretch/>
        </p:blipFill>
        <p:spPr>
          <a:xfrm>
            <a:off x="9220201" y="508317"/>
            <a:ext cx="2796857" cy="890588"/>
          </a:xfrm>
          <a:prstGeom prst="rect">
            <a:avLst/>
          </a:prstGeom>
          <a:noFill/>
          <a:ln>
            <a:noFill/>
          </a:ln>
        </p:spPr>
      </p:pic>
      <p:pic>
        <p:nvPicPr>
          <p:cNvPr id="158" name="Google Shape;158;p96"/>
          <p:cNvPicPr preferRelativeResize="0"/>
          <p:nvPr/>
        </p:nvPicPr>
        <p:blipFill rotWithShape="1">
          <a:blip r:embed="rId6">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97"/>
          <p:cNvSpPr txBox="1"/>
          <p:nvPr>
            <p:ph type="title"/>
          </p:nvPr>
        </p:nvSpPr>
        <p:spPr>
          <a:xfrm>
            <a:off x="1767840" y="365125"/>
            <a:ext cx="71831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Objectives</a:t>
            </a:r>
            <a:endParaRPr/>
          </a:p>
        </p:txBody>
      </p:sp>
      <p:sp>
        <p:nvSpPr>
          <p:cNvPr id="164" name="Google Shape;164;p97"/>
          <p:cNvSpPr txBox="1"/>
          <p:nvPr>
            <p:ph idx="1" type="body"/>
          </p:nvPr>
        </p:nvSpPr>
        <p:spPr>
          <a:xfrm>
            <a:off x="923278" y="1825625"/>
            <a:ext cx="10431262"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960"/>
              <a:buNone/>
            </a:pPr>
            <a:r>
              <a:rPr b="1" lang="en-US" sz="2960"/>
              <a:t>Current Knowledge</a:t>
            </a:r>
            <a:endParaRPr/>
          </a:p>
          <a:p>
            <a:pPr indent="-514350" lvl="0" marL="514350" rtl="0" algn="l">
              <a:lnSpc>
                <a:spcPct val="80000"/>
              </a:lnSpc>
              <a:spcBef>
                <a:spcPts val="1000"/>
              </a:spcBef>
              <a:spcAft>
                <a:spcPts val="0"/>
              </a:spcAft>
              <a:buClr>
                <a:schemeClr val="dk1"/>
              </a:buClr>
              <a:buSzPts val="2590"/>
              <a:buFont typeface="Arial"/>
              <a:buAutoNum type="arabicPeriod"/>
            </a:pPr>
            <a:r>
              <a:rPr lang="en-US" sz="2590"/>
              <a:t>Understand the </a:t>
            </a:r>
            <a:r>
              <a:rPr lang="en-US" sz="2590" u="sng"/>
              <a:t>stress response </a:t>
            </a:r>
            <a:r>
              <a:rPr lang="en-US" sz="2590"/>
              <a:t>and how it can be countered by the </a:t>
            </a:r>
            <a:r>
              <a:rPr lang="en-US" sz="2590" u="sng"/>
              <a:t>relaxation response </a:t>
            </a:r>
            <a:r>
              <a:rPr lang="en-US" sz="2590"/>
              <a:t>to reduce </a:t>
            </a:r>
            <a:r>
              <a:rPr lang="en-US" sz="2590" u="sng"/>
              <a:t>allostatic load </a:t>
            </a:r>
            <a:r>
              <a:rPr lang="en-US" sz="2590"/>
              <a:t>and increase </a:t>
            </a:r>
            <a:r>
              <a:rPr lang="en-US" sz="2590" u="sng"/>
              <a:t>resilience</a:t>
            </a:r>
            <a:r>
              <a:rPr lang="en-US" sz="2590"/>
              <a:t>.</a:t>
            </a:r>
            <a:endParaRPr/>
          </a:p>
          <a:p>
            <a:pPr indent="-349885" lvl="0" marL="514350" rtl="0" algn="l">
              <a:lnSpc>
                <a:spcPct val="80000"/>
              </a:lnSpc>
              <a:spcBef>
                <a:spcPts val="1000"/>
              </a:spcBef>
              <a:spcAft>
                <a:spcPts val="0"/>
              </a:spcAft>
              <a:buClr>
                <a:schemeClr val="dk1"/>
              </a:buClr>
              <a:buSzPts val="2590"/>
              <a:buFont typeface="Arial"/>
              <a:buNone/>
            </a:pPr>
            <a:r>
              <a:t/>
            </a:r>
            <a:endParaRPr sz="2590"/>
          </a:p>
          <a:p>
            <a:pPr indent="-514350" lvl="0" marL="514350" rtl="0" algn="l">
              <a:lnSpc>
                <a:spcPct val="80000"/>
              </a:lnSpc>
              <a:spcBef>
                <a:spcPts val="1000"/>
              </a:spcBef>
              <a:spcAft>
                <a:spcPts val="0"/>
              </a:spcAft>
              <a:buClr>
                <a:schemeClr val="dk1"/>
              </a:buClr>
              <a:buSzPts val="2590"/>
              <a:buFont typeface="Arial"/>
              <a:buAutoNum type="arabicPeriod"/>
            </a:pPr>
            <a:r>
              <a:rPr lang="en-US" sz="2590"/>
              <a:t>Describe </a:t>
            </a:r>
            <a:r>
              <a:rPr lang="en-US" sz="2590" u="sng"/>
              <a:t>mind-body therapies (MBTs) </a:t>
            </a:r>
            <a:r>
              <a:rPr lang="en-US" sz="2590"/>
              <a:t>like </a:t>
            </a:r>
            <a:r>
              <a:rPr lang="en-US" sz="2590" u="sng"/>
              <a:t>mindfulness</a:t>
            </a:r>
            <a:r>
              <a:rPr lang="en-US" sz="2590"/>
              <a:t> and </a:t>
            </a:r>
            <a:r>
              <a:rPr lang="en-US" sz="2590" u="sng"/>
              <a:t>adaptive coping </a:t>
            </a:r>
            <a:r>
              <a:rPr lang="en-US" sz="2590"/>
              <a:t>as a means to achieving the 3 Rs:                                            (</a:t>
            </a:r>
            <a:r>
              <a:rPr b="1" lang="en-US" sz="2590"/>
              <a:t>Reduced </a:t>
            </a:r>
            <a:r>
              <a:rPr lang="en-US" sz="2590"/>
              <a:t>stress</a:t>
            </a:r>
            <a:r>
              <a:rPr b="1" lang="en-US" sz="2590"/>
              <a:t>, Relaxation, Resilience</a:t>
            </a:r>
            <a:r>
              <a:rPr lang="en-US" sz="2590"/>
              <a:t>).</a:t>
            </a:r>
            <a:endParaRPr sz="740"/>
          </a:p>
          <a:p>
            <a:pPr indent="-461518" lvl="0" marL="514350" rtl="0" algn="l">
              <a:lnSpc>
                <a:spcPct val="80000"/>
              </a:lnSpc>
              <a:spcBef>
                <a:spcPts val="1000"/>
              </a:spcBef>
              <a:spcAft>
                <a:spcPts val="0"/>
              </a:spcAft>
              <a:buClr>
                <a:schemeClr val="dk1"/>
              </a:buClr>
              <a:buSzPts val="832"/>
              <a:buFont typeface="Arial"/>
              <a:buNone/>
            </a:pPr>
            <a:r>
              <a:t/>
            </a:r>
            <a:endParaRPr sz="832"/>
          </a:p>
          <a:p>
            <a:pPr indent="0" lvl="0" marL="0" rtl="0" algn="l">
              <a:lnSpc>
                <a:spcPct val="80000"/>
              </a:lnSpc>
              <a:spcBef>
                <a:spcPts val="1000"/>
              </a:spcBef>
              <a:spcAft>
                <a:spcPts val="0"/>
              </a:spcAft>
              <a:buClr>
                <a:schemeClr val="dk1"/>
              </a:buClr>
              <a:buSzPts val="2960"/>
              <a:buNone/>
            </a:pPr>
            <a:r>
              <a:rPr b="1" lang="en-US" sz="2960"/>
              <a:t>Impactful Research</a:t>
            </a:r>
            <a:endParaRPr/>
          </a:p>
          <a:p>
            <a:pPr indent="0" lvl="0" marL="0" rtl="0" algn="l">
              <a:lnSpc>
                <a:spcPct val="80000"/>
              </a:lnSpc>
              <a:spcBef>
                <a:spcPts val="1000"/>
              </a:spcBef>
              <a:spcAft>
                <a:spcPts val="0"/>
              </a:spcAft>
              <a:buClr>
                <a:schemeClr val="dk1"/>
              </a:buClr>
              <a:buSzPts val="2590"/>
              <a:buNone/>
            </a:pPr>
            <a:r>
              <a:rPr lang="en-US" sz="2590"/>
              <a:t>3.   What are the questions and methodologies needed to advance health promotion in this area?</a:t>
            </a:r>
            <a:endParaRPr/>
          </a:p>
          <a:p>
            <a:pPr indent="-64135" lvl="0" marL="228600" rtl="0" algn="l">
              <a:lnSpc>
                <a:spcPct val="80000"/>
              </a:lnSpc>
              <a:spcBef>
                <a:spcPts val="1000"/>
              </a:spcBef>
              <a:spcAft>
                <a:spcPts val="0"/>
              </a:spcAft>
              <a:buClr>
                <a:schemeClr val="dk1"/>
              </a:buClr>
              <a:buSzPts val="2590"/>
              <a:buNone/>
            </a:pPr>
            <a:r>
              <a:t/>
            </a:r>
            <a:endParaRPr sz="2590"/>
          </a:p>
        </p:txBody>
      </p:sp>
      <p:pic>
        <p:nvPicPr>
          <p:cNvPr id="165" name="Google Shape;165;p97"/>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66" name="Google Shape;166;p97"/>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67" name="Google Shape;167;p97"/>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98"/>
          <p:cNvSpPr txBox="1"/>
          <p:nvPr>
            <p:ph type="title"/>
          </p:nvPr>
        </p:nvSpPr>
        <p:spPr>
          <a:xfrm>
            <a:off x="1770356" y="287090"/>
            <a:ext cx="5953217" cy="1231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t>Current Knowledge:           Acute Stress Response</a:t>
            </a:r>
            <a:endParaRPr/>
          </a:p>
        </p:txBody>
      </p:sp>
      <p:sp>
        <p:nvSpPr>
          <p:cNvPr id="173" name="Google Shape;173;p9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775"/>
              <a:buChar char="•"/>
            </a:pPr>
            <a:r>
              <a:rPr lang="en-US" sz="2775"/>
              <a:t>The response to stress is designed to help ensure survival of the organism (</a:t>
            </a:r>
            <a:r>
              <a:rPr b="1" lang="en-US" sz="2775"/>
              <a:t>safety to danger</a:t>
            </a:r>
            <a:r>
              <a:rPr lang="en-US" sz="2775"/>
              <a:t>)</a:t>
            </a:r>
            <a:endParaRPr/>
          </a:p>
          <a:p>
            <a:pPr indent="-152273" lvl="0" marL="228600" rtl="0" algn="l">
              <a:lnSpc>
                <a:spcPct val="70000"/>
              </a:lnSpc>
              <a:spcBef>
                <a:spcPts val="1000"/>
              </a:spcBef>
              <a:spcAft>
                <a:spcPts val="0"/>
              </a:spcAft>
              <a:buClr>
                <a:schemeClr val="dk1"/>
              </a:buClr>
              <a:buSzPts val="1202"/>
              <a:buNone/>
            </a:pPr>
            <a:r>
              <a:t/>
            </a:r>
            <a:endParaRPr sz="1202"/>
          </a:p>
          <a:p>
            <a:pPr indent="-228600" lvl="0" marL="228600" rtl="0" algn="l">
              <a:lnSpc>
                <a:spcPct val="70000"/>
              </a:lnSpc>
              <a:spcBef>
                <a:spcPts val="1000"/>
              </a:spcBef>
              <a:spcAft>
                <a:spcPts val="0"/>
              </a:spcAft>
              <a:buClr>
                <a:schemeClr val="dk1"/>
              </a:buClr>
              <a:buSzPts val="2775"/>
              <a:buChar char="•"/>
            </a:pPr>
            <a:r>
              <a:rPr lang="en-US" sz="2775"/>
              <a:t>Acute stress activates the </a:t>
            </a:r>
            <a:r>
              <a:rPr b="1" lang="en-US" sz="2775"/>
              <a:t>fight/flight </a:t>
            </a:r>
            <a:r>
              <a:rPr lang="en-US" sz="2775"/>
              <a:t>response  resulting in cascade of healthy reactions in our brain and body</a:t>
            </a:r>
            <a:endParaRPr/>
          </a:p>
          <a:p>
            <a:pPr indent="-152273" lvl="0" marL="228600" rtl="0" algn="l">
              <a:lnSpc>
                <a:spcPct val="70000"/>
              </a:lnSpc>
              <a:spcBef>
                <a:spcPts val="1000"/>
              </a:spcBef>
              <a:spcAft>
                <a:spcPts val="0"/>
              </a:spcAft>
              <a:buClr>
                <a:schemeClr val="dk1"/>
              </a:buClr>
              <a:buSzPts val="1202"/>
              <a:buNone/>
            </a:pPr>
            <a:r>
              <a:t/>
            </a:r>
            <a:endParaRPr sz="1202"/>
          </a:p>
          <a:p>
            <a:pPr indent="-228600" lvl="0" marL="228600" rtl="0" algn="l">
              <a:lnSpc>
                <a:spcPct val="70000"/>
              </a:lnSpc>
              <a:spcBef>
                <a:spcPts val="1000"/>
              </a:spcBef>
              <a:spcAft>
                <a:spcPts val="0"/>
              </a:spcAft>
              <a:buClr>
                <a:schemeClr val="dk1"/>
              </a:buClr>
              <a:buSzPts val="2775"/>
              <a:buChar char="•"/>
            </a:pPr>
            <a:r>
              <a:rPr lang="en-US" sz="2775"/>
              <a:t>Physiological adaptive response to a “stressor” or adverse internal or external event.</a:t>
            </a:r>
            <a:endParaRPr sz="2775"/>
          </a:p>
          <a:p>
            <a:pPr indent="-64135" lvl="0" marL="228600" rtl="0" algn="l">
              <a:lnSpc>
                <a:spcPct val="70000"/>
              </a:lnSpc>
              <a:spcBef>
                <a:spcPts val="1000"/>
              </a:spcBef>
              <a:spcAft>
                <a:spcPts val="0"/>
              </a:spcAft>
              <a:buClr>
                <a:schemeClr val="dk1"/>
              </a:buClr>
              <a:buSzPts val="2590"/>
              <a:buNone/>
            </a:pPr>
            <a:r>
              <a:t/>
            </a:r>
            <a:endParaRPr sz="2590">
              <a:latin typeface="Arial"/>
              <a:ea typeface="Arial"/>
              <a:cs typeface="Arial"/>
              <a:sym typeface="Arial"/>
            </a:endParaRPr>
          </a:p>
          <a:p>
            <a:pPr indent="-64135" lvl="0" marL="228600" rtl="0" algn="l">
              <a:lnSpc>
                <a:spcPct val="70000"/>
              </a:lnSpc>
              <a:spcBef>
                <a:spcPts val="1000"/>
              </a:spcBef>
              <a:spcAft>
                <a:spcPts val="0"/>
              </a:spcAft>
              <a:buClr>
                <a:schemeClr val="dk1"/>
              </a:buClr>
              <a:buSzPts val="2590"/>
              <a:buNone/>
            </a:pPr>
            <a:r>
              <a:t/>
            </a:r>
            <a:endParaRPr sz="2590"/>
          </a:p>
        </p:txBody>
      </p:sp>
      <p:pic>
        <p:nvPicPr>
          <p:cNvPr id="174" name="Google Shape;174;p98"/>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75" name="Google Shape;175;p98"/>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76" name="Google Shape;176;p98"/>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pic>
        <p:nvPicPr>
          <p:cNvPr id="177" name="Google Shape;177;p98"/>
          <p:cNvPicPr preferRelativeResize="0"/>
          <p:nvPr>
            <p:ph idx="2" type="body"/>
          </p:nvPr>
        </p:nvPicPr>
        <p:blipFill rotWithShape="1">
          <a:blip r:embed="rId6">
            <a:alphaModFix/>
          </a:blip>
          <a:srcRect b="0" l="0" r="0" t="0"/>
          <a:stretch/>
        </p:blipFill>
        <p:spPr>
          <a:xfrm>
            <a:off x="6560698" y="1454143"/>
            <a:ext cx="4722820" cy="4722820"/>
          </a:xfrm>
          <a:prstGeom prst="rect">
            <a:avLst/>
          </a:prstGeom>
          <a:noFill/>
          <a:ln>
            <a:noFill/>
          </a:ln>
        </p:spPr>
      </p:pic>
      <p:sp>
        <p:nvSpPr>
          <p:cNvPr id="178" name="Google Shape;178;p98"/>
          <p:cNvSpPr/>
          <p:nvPr/>
        </p:nvSpPr>
        <p:spPr>
          <a:xfrm>
            <a:off x="6640497" y="4001294"/>
            <a:ext cx="1376037" cy="1325308"/>
          </a:xfrm>
          <a:prstGeom prst="ellipse">
            <a:avLst/>
          </a:prstGeom>
          <a:solidFill>
            <a:srgbClr val="BFBFBF"/>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Increased muscle efficiency</a:t>
            </a:r>
            <a:endParaRPr/>
          </a:p>
        </p:txBody>
      </p:sp>
      <p:sp>
        <p:nvSpPr>
          <p:cNvPr id="179" name="Google Shape;179;p98"/>
          <p:cNvSpPr txBox="1"/>
          <p:nvPr/>
        </p:nvSpPr>
        <p:spPr>
          <a:xfrm>
            <a:off x="9614516" y="5403857"/>
            <a:ext cx="16690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Sympathetic Nervous System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99"/>
          <p:cNvSpPr txBox="1"/>
          <p:nvPr>
            <p:ph type="title"/>
          </p:nvPr>
        </p:nvSpPr>
        <p:spPr>
          <a:xfrm>
            <a:off x="1793289" y="365125"/>
            <a:ext cx="655172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Current Knowledge:           Chronic Stress Response</a:t>
            </a:r>
            <a:endParaRPr/>
          </a:p>
        </p:txBody>
      </p:sp>
      <p:sp>
        <p:nvSpPr>
          <p:cNvPr id="186" name="Google Shape;186;p99"/>
          <p:cNvSpPr txBox="1"/>
          <p:nvPr>
            <p:ph idx="1" type="body"/>
          </p:nvPr>
        </p:nvSpPr>
        <p:spPr>
          <a:xfrm>
            <a:off x="621437" y="1825625"/>
            <a:ext cx="4873841"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590"/>
              <a:buNone/>
            </a:pPr>
            <a:r>
              <a:rPr b="1" lang="en-US" sz="2590"/>
              <a:t>With prolonged stress:</a:t>
            </a:r>
            <a:endParaRPr/>
          </a:p>
          <a:p>
            <a:pPr indent="-514350" lvl="0" marL="514350" rtl="0" algn="l">
              <a:lnSpc>
                <a:spcPct val="80000"/>
              </a:lnSpc>
              <a:spcBef>
                <a:spcPts val="1000"/>
              </a:spcBef>
              <a:spcAft>
                <a:spcPts val="0"/>
              </a:spcAft>
              <a:buClr>
                <a:schemeClr val="dk1"/>
              </a:buClr>
              <a:buSzPts val="2590"/>
              <a:buFont typeface="Arial"/>
              <a:buAutoNum type="arabicPeriod"/>
            </a:pPr>
            <a:r>
              <a:rPr lang="en-US" sz="2590"/>
              <a:t>Negative impact on body’s organs, mental functioning &amp; immune system.</a:t>
            </a:r>
            <a:endParaRPr/>
          </a:p>
          <a:p>
            <a:pPr indent="-514350" lvl="0" marL="514350" rtl="0" algn="l">
              <a:lnSpc>
                <a:spcPct val="80000"/>
              </a:lnSpc>
              <a:spcBef>
                <a:spcPts val="1000"/>
              </a:spcBef>
              <a:spcAft>
                <a:spcPts val="0"/>
              </a:spcAft>
              <a:buClr>
                <a:schemeClr val="dk1"/>
              </a:buClr>
              <a:buSzPts val="2590"/>
              <a:buFont typeface="Arial"/>
              <a:buAutoNum type="arabicPeriod"/>
            </a:pPr>
            <a:r>
              <a:rPr lang="en-US" sz="2590"/>
              <a:t>Impact on immune system which impedes immune system from destroying viruses, bacteria, tumors &amp; irregular cells.</a:t>
            </a:r>
            <a:endParaRPr/>
          </a:p>
          <a:p>
            <a:pPr indent="-514350" lvl="0" marL="514350" rtl="0" algn="l">
              <a:lnSpc>
                <a:spcPct val="80000"/>
              </a:lnSpc>
              <a:spcBef>
                <a:spcPts val="1000"/>
              </a:spcBef>
              <a:spcAft>
                <a:spcPts val="0"/>
              </a:spcAft>
              <a:buClr>
                <a:schemeClr val="dk1"/>
              </a:buClr>
              <a:buSzPts val="2590"/>
              <a:buFont typeface="Arial"/>
              <a:buAutoNum type="arabicPeriod"/>
            </a:pPr>
            <a:r>
              <a:rPr lang="en-US" sz="2590"/>
              <a:t>Increased risk of disease (e.g. CVD, IBS (microbiome), Cancer, depression, obesity.</a:t>
            </a:r>
            <a:endParaRPr/>
          </a:p>
          <a:p>
            <a:pPr indent="-64135" lvl="0" marL="228600" rtl="0" algn="l">
              <a:lnSpc>
                <a:spcPct val="80000"/>
              </a:lnSpc>
              <a:spcBef>
                <a:spcPts val="1000"/>
              </a:spcBef>
              <a:spcAft>
                <a:spcPts val="0"/>
              </a:spcAft>
              <a:buClr>
                <a:schemeClr val="dk1"/>
              </a:buClr>
              <a:buSzPts val="2590"/>
              <a:buNone/>
            </a:pPr>
            <a:r>
              <a:t/>
            </a:r>
            <a:endParaRPr sz="2590"/>
          </a:p>
        </p:txBody>
      </p:sp>
      <p:pic>
        <p:nvPicPr>
          <p:cNvPr id="187" name="Google Shape;187;p99"/>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188" name="Google Shape;188;p99"/>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189" name="Google Shape;189;p99"/>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pic>
        <p:nvPicPr>
          <p:cNvPr descr="stress immune response in depressoin" id="190" name="Google Shape;190;p99"/>
          <p:cNvPicPr preferRelativeResize="0"/>
          <p:nvPr>
            <p:ph idx="2" type="body"/>
          </p:nvPr>
        </p:nvPicPr>
        <p:blipFill rotWithShape="1">
          <a:blip r:embed="rId6">
            <a:alphaModFix/>
          </a:blip>
          <a:srcRect b="0" l="0" r="0" t="0"/>
          <a:stretch/>
        </p:blipFill>
        <p:spPr>
          <a:xfrm>
            <a:off x="5614391" y="1521180"/>
            <a:ext cx="6035528" cy="4960227"/>
          </a:xfrm>
          <a:prstGeom prst="rect">
            <a:avLst/>
          </a:prstGeom>
          <a:noFill/>
          <a:ln>
            <a:noFill/>
          </a:ln>
        </p:spPr>
      </p:pic>
      <p:sp>
        <p:nvSpPr>
          <p:cNvPr id="191" name="Google Shape;191;p99"/>
          <p:cNvSpPr/>
          <p:nvPr/>
        </p:nvSpPr>
        <p:spPr>
          <a:xfrm>
            <a:off x="10990555" y="4509856"/>
            <a:ext cx="301841" cy="639193"/>
          </a:xfrm>
          <a:prstGeom prst="downArrow">
            <a:avLst>
              <a:gd fmla="val 50000" name="adj1"/>
              <a:gd fmla="val 50000" name="adj2"/>
            </a:avLst>
          </a:prstGeom>
          <a:solidFill>
            <a:schemeClr val="accen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99"/>
          <p:cNvSpPr txBox="1"/>
          <p:nvPr/>
        </p:nvSpPr>
        <p:spPr>
          <a:xfrm>
            <a:off x="10759193" y="5149049"/>
            <a:ext cx="8907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Epigenetic effects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grpSp>
        <p:nvGrpSpPr>
          <p:cNvPr id="198" name="Google Shape;198;p100"/>
          <p:cNvGrpSpPr/>
          <p:nvPr/>
        </p:nvGrpSpPr>
        <p:grpSpPr>
          <a:xfrm>
            <a:off x="610137" y="3607837"/>
            <a:ext cx="5485863" cy="2948635"/>
            <a:chOff x="204" y="1797"/>
            <a:chExt cx="4899" cy="2540"/>
          </a:xfrm>
        </p:grpSpPr>
        <p:pic>
          <p:nvPicPr>
            <p:cNvPr descr="Selye_General_Adaptation_Syndrome" id="199" name="Google Shape;199;p100"/>
            <p:cNvPicPr preferRelativeResize="0"/>
            <p:nvPr/>
          </p:nvPicPr>
          <p:blipFill rotWithShape="1">
            <a:blip r:embed="rId3">
              <a:alphaModFix/>
            </a:blip>
            <a:srcRect b="0" l="0" r="0" t="0"/>
            <a:stretch/>
          </p:blipFill>
          <p:spPr>
            <a:xfrm>
              <a:off x="204" y="1797"/>
              <a:ext cx="4104" cy="2540"/>
            </a:xfrm>
            <a:prstGeom prst="rect">
              <a:avLst/>
            </a:prstGeom>
            <a:noFill/>
            <a:ln>
              <a:noFill/>
            </a:ln>
          </p:spPr>
        </p:pic>
        <p:grpSp>
          <p:nvGrpSpPr>
            <p:cNvPr id="200" name="Google Shape;200;p100"/>
            <p:cNvGrpSpPr/>
            <p:nvPr/>
          </p:nvGrpSpPr>
          <p:grpSpPr>
            <a:xfrm>
              <a:off x="458" y="2944"/>
              <a:ext cx="4645" cy="577"/>
              <a:chOff x="458" y="2944"/>
              <a:chExt cx="4645" cy="577"/>
            </a:xfrm>
          </p:grpSpPr>
          <p:cxnSp>
            <p:nvCxnSpPr>
              <p:cNvPr id="201" name="Google Shape;201;p100"/>
              <p:cNvCxnSpPr/>
              <p:nvPr/>
            </p:nvCxnSpPr>
            <p:spPr>
              <a:xfrm>
                <a:off x="458" y="3244"/>
                <a:ext cx="3919" cy="0"/>
              </a:xfrm>
              <a:prstGeom prst="straightConnector1">
                <a:avLst/>
              </a:prstGeom>
              <a:noFill/>
              <a:ln cap="flat" cmpd="sng" w="28575">
                <a:solidFill>
                  <a:schemeClr val="accent2"/>
                </a:solidFill>
                <a:prstDash val="solid"/>
                <a:round/>
                <a:headEnd len="med" w="med" type="none"/>
                <a:tailEnd len="med" w="med" type="triangle"/>
              </a:ln>
            </p:spPr>
          </p:cxnSp>
          <p:sp>
            <p:nvSpPr>
              <p:cNvPr id="202" name="Google Shape;202;p100"/>
              <p:cNvSpPr txBox="1"/>
              <p:nvPr/>
            </p:nvSpPr>
            <p:spPr>
              <a:xfrm>
                <a:off x="4395" y="2944"/>
                <a:ext cx="708" cy="5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Resting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response</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level</a:t>
                </a:r>
                <a:endParaRPr/>
              </a:p>
            </p:txBody>
          </p:sp>
        </p:grpSp>
      </p:grpSp>
      <p:sp>
        <p:nvSpPr>
          <p:cNvPr id="203" name="Google Shape;203;p100"/>
          <p:cNvSpPr txBox="1"/>
          <p:nvPr>
            <p:ph type="title"/>
          </p:nvPr>
        </p:nvSpPr>
        <p:spPr>
          <a:xfrm>
            <a:off x="1674176" y="365125"/>
            <a:ext cx="7546025" cy="11768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Arial"/>
              <a:buNone/>
            </a:pPr>
            <a:r>
              <a:rPr lang="en-US" sz="3959"/>
              <a:t>Current Knowledge: Allostatic Load versus Resilience</a:t>
            </a:r>
            <a:endParaRPr/>
          </a:p>
        </p:txBody>
      </p:sp>
      <p:sp>
        <p:nvSpPr>
          <p:cNvPr id="204" name="Google Shape;204;p100"/>
          <p:cNvSpPr txBox="1"/>
          <p:nvPr>
            <p:ph idx="1" type="body"/>
          </p:nvPr>
        </p:nvSpPr>
        <p:spPr>
          <a:xfrm>
            <a:off x="672674" y="1601126"/>
            <a:ext cx="5157787" cy="396212"/>
          </a:xfrm>
          <a:prstGeom prst="rect">
            <a:avLst/>
          </a:prstGeom>
          <a:noFill/>
          <a:ln>
            <a:noFill/>
          </a:ln>
        </p:spPr>
        <p:txBody>
          <a:bodyPr anchorCtr="0" anchor="b" bIns="45700" lIns="91425" spcFirstLastPara="1" rIns="91425" wrap="square" tIns="45700">
            <a:normAutofit/>
          </a:bodyPr>
          <a:lstStyle/>
          <a:p>
            <a:pPr indent="0" lvl="0" marL="0" rtl="0" algn="ctr">
              <a:lnSpc>
                <a:spcPct val="80000"/>
              </a:lnSpc>
              <a:spcBef>
                <a:spcPts val="0"/>
              </a:spcBef>
              <a:spcAft>
                <a:spcPts val="0"/>
              </a:spcAft>
              <a:buClr>
                <a:schemeClr val="dk1"/>
              </a:buClr>
              <a:buSzPts val="2220"/>
              <a:buNone/>
            </a:pPr>
            <a:r>
              <a:rPr lang="en-US" sz="2220"/>
              <a:t>Allostasis </a:t>
            </a:r>
            <a:endParaRPr/>
          </a:p>
        </p:txBody>
      </p:sp>
      <p:sp>
        <p:nvSpPr>
          <p:cNvPr id="205" name="Google Shape;205;p100"/>
          <p:cNvSpPr txBox="1"/>
          <p:nvPr>
            <p:ph idx="2" type="body"/>
          </p:nvPr>
        </p:nvSpPr>
        <p:spPr>
          <a:xfrm>
            <a:off x="341682" y="1941082"/>
            <a:ext cx="6449735"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Maintaining stress and adaptive responses over the long term implies high levels of activation of the homeostatic processes</a:t>
            </a:r>
            <a:endParaRPr/>
          </a:p>
          <a:p>
            <a:pPr indent="-228600" lvl="0" marL="228600" rtl="0" algn="l">
              <a:lnSpc>
                <a:spcPct val="90000"/>
              </a:lnSpc>
              <a:spcBef>
                <a:spcPts val="1000"/>
              </a:spcBef>
              <a:spcAft>
                <a:spcPts val="0"/>
              </a:spcAft>
              <a:buClr>
                <a:schemeClr val="dk1"/>
              </a:buClr>
              <a:buSzPts val="2400"/>
              <a:buChar char="•"/>
            </a:pPr>
            <a:r>
              <a:rPr lang="en-US" sz="2400"/>
              <a:t>This causes wear and tear, called 'allostatic load’.</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06" name="Google Shape;206;p100"/>
          <p:cNvSpPr txBox="1"/>
          <p:nvPr>
            <p:ph idx="3" type="body"/>
          </p:nvPr>
        </p:nvSpPr>
        <p:spPr>
          <a:xfrm>
            <a:off x="6628607" y="1550581"/>
            <a:ext cx="5183188" cy="385617"/>
          </a:xfrm>
          <a:prstGeom prst="rect">
            <a:avLst/>
          </a:prstGeom>
          <a:noFill/>
          <a:ln>
            <a:noFill/>
          </a:ln>
        </p:spPr>
        <p:txBody>
          <a:bodyPr anchorCtr="0" anchor="b" bIns="45700" lIns="91425" spcFirstLastPara="1" rIns="91425" wrap="square" tIns="45700">
            <a:normAutofit/>
          </a:bodyPr>
          <a:lstStyle/>
          <a:p>
            <a:pPr indent="0" lvl="0" marL="0" rtl="0" algn="ctr">
              <a:lnSpc>
                <a:spcPct val="80000"/>
              </a:lnSpc>
              <a:spcBef>
                <a:spcPts val="0"/>
              </a:spcBef>
              <a:spcAft>
                <a:spcPts val="0"/>
              </a:spcAft>
              <a:buClr>
                <a:schemeClr val="dk1"/>
              </a:buClr>
              <a:buSzPts val="2220"/>
              <a:buNone/>
            </a:pPr>
            <a:r>
              <a:rPr lang="en-US" sz="2220"/>
              <a:t>Resilience</a:t>
            </a:r>
            <a:endParaRPr/>
          </a:p>
        </p:txBody>
      </p:sp>
      <p:sp>
        <p:nvSpPr>
          <p:cNvPr id="207" name="Google Shape;207;p100"/>
          <p:cNvSpPr txBox="1"/>
          <p:nvPr>
            <p:ph idx="4" type="body"/>
          </p:nvPr>
        </p:nvSpPr>
        <p:spPr>
          <a:xfrm>
            <a:off x="7013358" y="2087874"/>
            <a:ext cx="4836959" cy="41017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A dynamic trait- the ability to cultivate adaptive responses by reducing negative effects of stress and returning to a state of well-being.</a:t>
            </a:r>
            <a:endParaRPr/>
          </a:p>
          <a:p>
            <a:pPr indent="-171450" lvl="0" marL="228600" rtl="0" algn="l">
              <a:lnSpc>
                <a:spcPct val="90000"/>
              </a:lnSpc>
              <a:spcBef>
                <a:spcPts val="1000"/>
              </a:spcBef>
              <a:spcAft>
                <a:spcPts val="0"/>
              </a:spcAft>
              <a:buClr>
                <a:schemeClr val="dk1"/>
              </a:buClr>
              <a:buSzPts val="900"/>
              <a:buNone/>
            </a:pPr>
            <a:r>
              <a:t/>
            </a:r>
            <a:endParaRPr sz="900"/>
          </a:p>
          <a:p>
            <a:pPr indent="-228600" lvl="0" marL="228600" rtl="0" algn="l">
              <a:lnSpc>
                <a:spcPct val="90000"/>
              </a:lnSpc>
              <a:spcBef>
                <a:spcPts val="1000"/>
              </a:spcBef>
              <a:spcAft>
                <a:spcPts val="0"/>
              </a:spcAft>
              <a:buClr>
                <a:schemeClr val="dk1"/>
              </a:buClr>
              <a:buSzPts val="2400"/>
              <a:buChar char="•"/>
            </a:pPr>
            <a:r>
              <a:rPr lang="en-US" sz="2400"/>
              <a:t>Ability to respond to an adverse situation and return to baseline state of optimal health.</a:t>
            </a:r>
            <a:endParaRPr/>
          </a:p>
        </p:txBody>
      </p:sp>
      <p:pic>
        <p:nvPicPr>
          <p:cNvPr id="208" name="Google Shape;208;p100"/>
          <p:cNvPicPr preferRelativeResize="0"/>
          <p:nvPr/>
        </p:nvPicPr>
        <p:blipFill rotWithShape="1">
          <a:blip r:embed="rId4">
            <a:alphaModFix/>
          </a:blip>
          <a:srcRect b="0" l="0" r="0" t="0"/>
          <a:stretch/>
        </p:blipFill>
        <p:spPr>
          <a:xfrm>
            <a:off x="174942" y="365125"/>
            <a:ext cx="1499235" cy="1206500"/>
          </a:xfrm>
          <a:prstGeom prst="rect">
            <a:avLst/>
          </a:prstGeom>
          <a:noFill/>
          <a:ln>
            <a:noFill/>
          </a:ln>
        </p:spPr>
      </p:pic>
      <p:pic>
        <p:nvPicPr>
          <p:cNvPr id="209" name="Google Shape;209;p100"/>
          <p:cNvPicPr preferRelativeResize="0"/>
          <p:nvPr/>
        </p:nvPicPr>
        <p:blipFill rotWithShape="1">
          <a:blip r:embed="rId5">
            <a:alphaModFix/>
          </a:blip>
          <a:srcRect b="0" l="0" r="0" t="0"/>
          <a:stretch/>
        </p:blipFill>
        <p:spPr>
          <a:xfrm>
            <a:off x="9220201" y="508317"/>
            <a:ext cx="2796857" cy="890588"/>
          </a:xfrm>
          <a:prstGeom prst="rect">
            <a:avLst/>
          </a:prstGeom>
          <a:noFill/>
          <a:ln>
            <a:noFill/>
          </a:ln>
        </p:spPr>
      </p:pic>
      <p:sp>
        <p:nvSpPr>
          <p:cNvPr id="210" name="Google Shape;210;p100"/>
          <p:cNvSpPr txBox="1"/>
          <p:nvPr/>
        </p:nvSpPr>
        <p:spPr>
          <a:xfrm>
            <a:off x="864006" y="6476790"/>
            <a:ext cx="48906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Selye's General Adaptation Syndrome Diagram </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01"/>
          <p:cNvSpPr txBox="1"/>
          <p:nvPr>
            <p:ph type="title"/>
          </p:nvPr>
        </p:nvSpPr>
        <p:spPr>
          <a:xfrm>
            <a:off x="1748901" y="330928"/>
            <a:ext cx="7830105" cy="9818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sz="3600"/>
              <a:t>Current Knowledge: Stress Response  versus with Relaxation Response</a:t>
            </a:r>
            <a:endParaRPr/>
          </a:p>
        </p:txBody>
      </p:sp>
      <p:grpSp>
        <p:nvGrpSpPr>
          <p:cNvPr id="216" name="Google Shape;216;p101"/>
          <p:cNvGrpSpPr/>
          <p:nvPr/>
        </p:nvGrpSpPr>
        <p:grpSpPr>
          <a:xfrm>
            <a:off x="569324" y="1453583"/>
            <a:ext cx="6308903" cy="4953853"/>
            <a:chOff x="278141" y="2157"/>
            <a:chExt cx="6308903" cy="4953853"/>
          </a:xfrm>
        </p:grpSpPr>
        <p:sp>
          <p:nvSpPr>
            <p:cNvPr id="217" name="Google Shape;217;p101"/>
            <p:cNvSpPr/>
            <p:nvPr/>
          </p:nvSpPr>
          <p:spPr>
            <a:xfrm>
              <a:off x="2258619" y="1790841"/>
              <a:ext cx="2184246" cy="137432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1"/>
            <p:cNvSpPr txBox="1"/>
            <p:nvPr/>
          </p:nvSpPr>
          <p:spPr>
            <a:xfrm>
              <a:off x="2578494" y="1992107"/>
              <a:ext cx="1544496" cy="97179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Physiologic Biochemical Immune Response</a:t>
              </a:r>
              <a:endParaRPr/>
            </a:p>
          </p:txBody>
        </p:sp>
        <p:sp>
          <p:nvSpPr>
            <p:cNvPr id="219" name="Google Shape;219;p101"/>
            <p:cNvSpPr/>
            <p:nvPr/>
          </p:nvSpPr>
          <p:spPr>
            <a:xfrm rot="-5400000">
              <a:off x="3143564" y="1565206"/>
              <a:ext cx="414356" cy="36914"/>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1"/>
            <p:cNvSpPr txBox="1"/>
            <p:nvPr/>
          </p:nvSpPr>
          <p:spPr>
            <a:xfrm rot="-5400000">
              <a:off x="3340383" y="1573304"/>
              <a:ext cx="20717" cy="2071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21" name="Google Shape;221;p101"/>
            <p:cNvSpPr/>
            <p:nvPr/>
          </p:nvSpPr>
          <p:spPr>
            <a:xfrm>
              <a:off x="2663578" y="2157"/>
              <a:ext cx="1374327" cy="137432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1"/>
            <p:cNvSpPr txBox="1"/>
            <p:nvPr/>
          </p:nvSpPr>
          <p:spPr>
            <a:xfrm>
              <a:off x="2864844" y="203423"/>
              <a:ext cx="971795" cy="97179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Perceived Stress</a:t>
              </a:r>
              <a:endParaRPr/>
            </a:p>
          </p:txBody>
        </p:sp>
        <p:sp>
          <p:nvSpPr>
            <p:cNvPr id="223" name="Google Shape;223;p101"/>
            <p:cNvSpPr/>
            <p:nvPr/>
          </p:nvSpPr>
          <p:spPr>
            <a:xfrm rot="71955">
              <a:off x="4442177" y="2490464"/>
              <a:ext cx="770775" cy="36914"/>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1"/>
            <p:cNvSpPr txBox="1"/>
            <p:nvPr/>
          </p:nvSpPr>
          <p:spPr>
            <a:xfrm rot="71955">
              <a:off x="4808295" y="2489651"/>
              <a:ext cx="38538" cy="3853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25" name="Google Shape;225;p101"/>
            <p:cNvSpPr/>
            <p:nvPr/>
          </p:nvSpPr>
          <p:spPr>
            <a:xfrm>
              <a:off x="5212717" y="1844204"/>
              <a:ext cx="1374327" cy="137432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1"/>
            <p:cNvSpPr txBox="1"/>
            <p:nvPr/>
          </p:nvSpPr>
          <p:spPr>
            <a:xfrm>
              <a:off x="5413983" y="2045470"/>
              <a:ext cx="971795" cy="97179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Adaptation</a:t>
              </a:r>
              <a:endParaRPr/>
            </a:p>
          </p:txBody>
        </p:sp>
        <p:sp>
          <p:nvSpPr>
            <p:cNvPr id="227" name="Google Shape;227;p101"/>
            <p:cNvSpPr/>
            <p:nvPr/>
          </p:nvSpPr>
          <p:spPr>
            <a:xfrm rot="5380582">
              <a:off x="3147532" y="3354972"/>
              <a:ext cx="416535" cy="36914"/>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1"/>
            <p:cNvSpPr txBox="1"/>
            <p:nvPr/>
          </p:nvSpPr>
          <p:spPr>
            <a:xfrm rot="5380582">
              <a:off x="3345386" y="3363016"/>
              <a:ext cx="20826" cy="2082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29" name="Google Shape;229;p101"/>
            <p:cNvSpPr/>
            <p:nvPr/>
          </p:nvSpPr>
          <p:spPr>
            <a:xfrm>
              <a:off x="2673694" y="3581683"/>
              <a:ext cx="1374327" cy="137432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01"/>
            <p:cNvSpPr txBox="1"/>
            <p:nvPr/>
          </p:nvSpPr>
          <p:spPr>
            <a:xfrm>
              <a:off x="2874960" y="3782949"/>
              <a:ext cx="971795" cy="97179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Allostatic</a:t>
              </a:r>
              <a:endParaRPr/>
            </a:p>
            <a:p>
              <a:pPr indent="0" lvl="0" marL="0" marR="0" rtl="0" algn="ctr">
                <a:lnSpc>
                  <a:spcPct val="90000"/>
                </a:lnSpc>
                <a:spcBef>
                  <a:spcPts val="560"/>
                </a:spcBef>
                <a:spcAft>
                  <a:spcPts val="0"/>
                </a:spcAft>
                <a:buClr>
                  <a:schemeClr val="lt1"/>
                </a:buClr>
                <a:buSzPts val="1600"/>
                <a:buFont typeface="Arial"/>
                <a:buNone/>
              </a:pPr>
              <a:r>
                <a:rPr lang="en-US" sz="1600">
                  <a:solidFill>
                    <a:schemeClr val="lt1"/>
                  </a:solidFill>
                  <a:latin typeface="Arial"/>
                  <a:ea typeface="Arial"/>
                  <a:cs typeface="Arial"/>
                  <a:sym typeface="Arial"/>
                </a:rPr>
                <a:t>Load</a:t>
              </a:r>
              <a:endParaRPr/>
            </a:p>
          </p:txBody>
        </p:sp>
        <p:sp>
          <p:nvSpPr>
            <p:cNvPr id="231" name="Google Shape;231;p101"/>
            <p:cNvSpPr/>
            <p:nvPr/>
          </p:nvSpPr>
          <p:spPr>
            <a:xfrm rot="10723131">
              <a:off x="1652221" y="2490744"/>
              <a:ext cx="607162" cy="36914"/>
            </a:xfrm>
            <a:custGeom>
              <a:rect b="b" l="l" r="r" t="t"/>
              <a:pathLst>
                <a:path extrusionOk="0" h="120000" w="120000">
                  <a:moveTo>
                    <a:pt x="0" y="60000"/>
                  </a:moveTo>
                  <a:lnTo>
                    <a:pt x="120000" y="60000"/>
                  </a:lnTo>
                </a:path>
              </a:pathLst>
            </a:cu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1"/>
            <p:cNvSpPr txBox="1"/>
            <p:nvPr/>
          </p:nvSpPr>
          <p:spPr>
            <a:xfrm rot="-76869">
              <a:off x="1940624" y="2494022"/>
              <a:ext cx="30358" cy="3035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sz="500">
                <a:solidFill>
                  <a:schemeClr val="dk1"/>
                </a:solidFill>
                <a:latin typeface="Arial"/>
                <a:ea typeface="Arial"/>
                <a:cs typeface="Arial"/>
                <a:sym typeface="Arial"/>
              </a:endParaRPr>
            </a:p>
          </p:txBody>
        </p:sp>
        <p:sp>
          <p:nvSpPr>
            <p:cNvPr id="233" name="Google Shape;233;p101"/>
            <p:cNvSpPr/>
            <p:nvPr/>
          </p:nvSpPr>
          <p:spPr>
            <a:xfrm>
              <a:off x="278141" y="1844189"/>
              <a:ext cx="1374327" cy="137432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1"/>
            <p:cNvSpPr txBox="1"/>
            <p:nvPr/>
          </p:nvSpPr>
          <p:spPr>
            <a:xfrm>
              <a:off x="479407" y="2045455"/>
              <a:ext cx="971795" cy="97179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Allostasis</a:t>
              </a:r>
              <a:endParaRPr/>
            </a:p>
          </p:txBody>
        </p:sp>
      </p:grpSp>
      <p:sp>
        <p:nvSpPr>
          <p:cNvPr id="235" name="Google Shape;235;p101"/>
          <p:cNvSpPr txBox="1"/>
          <p:nvPr>
            <p:ph idx="2" type="body"/>
          </p:nvPr>
        </p:nvSpPr>
        <p:spPr>
          <a:xfrm>
            <a:off x="7173684" y="1825625"/>
            <a:ext cx="460465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lang="en-US"/>
              <a:t>Stress and relaxation responses are innate protective and adaptive responses that initiate physiologic and biochemical reactions in the body.</a:t>
            </a:r>
            <a:endParaRPr/>
          </a:p>
          <a:p>
            <a:pPr indent="-152400" lvl="0" marL="228600" rtl="0" algn="l">
              <a:lnSpc>
                <a:spcPct val="80000"/>
              </a:lnSpc>
              <a:spcBef>
                <a:spcPts val="1000"/>
              </a:spcBef>
              <a:spcAft>
                <a:spcPts val="0"/>
              </a:spcAft>
              <a:buClr>
                <a:schemeClr val="dk1"/>
              </a:buClr>
              <a:buSzPts val="1200"/>
              <a:buNone/>
            </a:pPr>
            <a:r>
              <a:t/>
            </a:r>
            <a:endParaRPr sz="1200"/>
          </a:p>
          <a:p>
            <a:pPr indent="-228600" lvl="0" marL="228600" rtl="0" algn="l">
              <a:lnSpc>
                <a:spcPct val="80000"/>
              </a:lnSpc>
              <a:spcBef>
                <a:spcPts val="1000"/>
              </a:spcBef>
              <a:spcAft>
                <a:spcPts val="0"/>
              </a:spcAft>
              <a:buClr>
                <a:schemeClr val="dk1"/>
              </a:buClr>
              <a:buSzPts val="2800"/>
              <a:buChar char="•"/>
            </a:pPr>
            <a:r>
              <a:rPr lang="en-US"/>
              <a:t>When stress is prolonged it becomes harmful but relaxation response can reverse effects of allostatic load. </a:t>
            </a:r>
            <a:endParaRPr/>
          </a:p>
          <a:p>
            <a:pPr indent="-50800" lvl="0" marL="228600" rtl="0" algn="l">
              <a:lnSpc>
                <a:spcPct val="80000"/>
              </a:lnSpc>
              <a:spcBef>
                <a:spcPts val="1000"/>
              </a:spcBef>
              <a:spcAft>
                <a:spcPts val="0"/>
              </a:spcAft>
              <a:buClr>
                <a:schemeClr val="dk1"/>
              </a:buClr>
              <a:buSzPts val="2800"/>
              <a:buNone/>
            </a:pPr>
            <a:r>
              <a:t/>
            </a:r>
            <a:endParaRPr/>
          </a:p>
        </p:txBody>
      </p:sp>
      <p:pic>
        <p:nvPicPr>
          <p:cNvPr id="236" name="Google Shape;236;p101"/>
          <p:cNvPicPr preferRelativeResize="0"/>
          <p:nvPr/>
        </p:nvPicPr>
        <p:blipFill rotWithShape="1">
          <a:blip r:embed="rId3">
            <a:alphaModFix/>
          </a:blip>
          <a:srcRect b="0" l="0" r="0" t="0"/>
          <a:stretch/>
        </p:blipFill>
        <p:spPr>
          <a:xfrm>
            <a:off x="77288" y="211301"/>
            <a:ext cx="1499235" cy="1206500"/>
          </a:xfrm>
          <a:prstGeom prst="rect">
            <a:avLst/>
          </a:prstGeom>
          <a:noFill/>
          <a:ln>
            <a:noFill/>
          </a:ln>
        </p:spPr>
      </p:pic>
      <p:pic>
        <p:nvPicPr>
          <p:cNvPr id="237" name="Google Shape;237;p101"/>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sp>
        <p:nvSpPr>
          <p:cNvPr id="238" name="Google Shape;238;p101"/>
          <p:cNvSpPr txBox="1"/>
          <p:nvPr/>
        </p:nvSpPr>
        <p:spPr>
          <a:xfrm>
            <a:off x="291183" y="4830247"/>
            <a:ext cx="2121762" cy="1323439"/>
          </a:xfrm>
          <a:prstGeom prst="rect">
            <a:avLst/>
          </a:prstGeom>
          <a:solidFill>
            <a:schemeClr val="accent2">
              <a:alpha val="48627"/>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Chronic Stress Response</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(Sympathetic)</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DANGER</a:t>
            </a:r>
            <a:endParaRPr/>
          </a:p>
        </p:txBody>
      </p:sp>
      <p:sp>
        <p:nvSpPr>
          <p:cNvPr id="239" name="Google Shape;239;p101"/>
          <p:cNvSpPr txBox="1"/>
          <p:nvPr/>
        </p:nvSpPr>
        <p:spPr>
          <a:xfrm>
            <a:off x="5018317" y="4830248"/>
            <a:ext cx="2121763" cy="1323439"/>
          </a:xfrm>
          <a:prstGeom prst="rect">
            <a:avLst/>
          </a:prstGeom>
          <a:solidFill>
            <a:srgbClr val="00B050">
              <a:alpha val="49803"/>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Relaxation Response</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(Parasympathetic)</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SAFETY</a:t>
            </a:r>
            <a:endParaRPr/>
          </a:p>
        </p:txBody>
      </p:sp>
      <p:sp>
        <p:nvSpPr>
          <p:cNvPr id="240" name="Google Shape;240;p101"/>
          <p:cNvSpPr txBox="1"/>
          <p:nvPr/>
        </p:nvSpPr>
        <p:spPr>
          <a:xfrm>
            <a:off x="4717372" y="6488668"/>
            <a:ext cx="67014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Adapted from McEwen (1998) and Dusek &amp; Benson (2009) </a:t>
            </a:r>
            <a:endParaRPr/>
          </a:p>
        </p:txBody>
      </p:sp>
      <p:sp>
        <p:nvSpPr>
          <p:cNvPr id="241" name="Google Shape;241;p101"/>
          <p:cNvSpPr/>
          <p:nvPr/>
        </p:nvSpPr>
        <p:spPr>
          <a:xfrm>
            <a:off x="700223" y="1893586"/>
            <a:ext cx="1752600" cy="707571"/>
          </a:xfrm>
          <a:prstGeom prst="wedgeRectCallout">
            <a:avLst>
              <a:gd fmla="val 78218" name="adj1"/>
              <a:gd fmla="val 159409" name="adj2"/>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7030A0"/>
                </a:solidFill>
                <a:latin typeface="Arial"/>
                <a:ea typeface="Arial"/>
                <a:cs typeface="Arial"/>
                <a:sym typeface="Arial"/>
              </a:rPr>
              <a:t>Genes </a:t>
            </a:r>
            <a:endParaRPr/>
          </a:p>
          <a:p>
            <a:pPr indent="0" lvl="0" marL="0" marR="0" rtl="0" algn="ctr">
              <a:spcBef>
                <a:spcPts val="0"/>
              </a:spcBef>
              <a:spcAft>
                <a:spcPts val="0"/>
              </a:spcAft>
              <a:buNone/>
            </a:pPr>
            <a:r>
              <a:rPr b="1" lang="en-US" sz="1800">
                <a:solidFill>
                  <a:srgbClr val="7030A0"/>
                </a:solidFill>
                <a:latin typeface="Arial"/>
                <a:ea typeface="Arial"/>
                <a:cs typeface="Arial"/>
                <a:sym typeface="Arial"/>
              </a:rPr>
              <a:t>Experience</a:t>
            </a:r>
            <a:endParaRPr/>
          </a:p>
        </p:txBody>
      </p:sp>
      <p:sp>
        <p:nvSpPr>
          <p:cNvPr id="242" name="Google Shape;242;p101"/>
          <p:cNvSpPr/>
          <p:nvPr/>
        </p:nvSpPr>
        <p:spPr>
          <a:xfrm>
            <a:off x="4887581" y="1758518"/>
            <a:ext cx="1752600" cy="842639"/>
          </a:xfrm>
          <a:prstGeom prst="wedgeRectCallout">
            <a:avLst>
              <a:gd fmla="val -84889" name="adj1"/>
              <a:gd fmla="val 142455" name="adj2"/>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7030A0"/>
                </a:solidFill>
                <a:latin typeface="Arial"/>
                <a:ea typeface="Arial"/>
                <a:cs typeface="Arial"/>
                <a:sym typeface="Arial"/>
              </a:rPr>
              <a:t>Behavioral Response to Stress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102"/>
          <p:cNvSpPr txBox="1"/>
          <p:nvPr>
            <p:ph type="title"/>
          </p:nvPr>
        </p:nvSpPr>
        <p:spPr>
          <a:xfrm>
            <a:off x="1767840" y="365125"/>
            <a:ext cx="75981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sz="3600"/>
              <a:t>Current Knowledge: Mind-Body Therapies (MBTs) to Achieve 3 Rs </a:t>
            </a:r>
            <a:br>
              <a:rPr lang="en-US" sz="3600"/>
            </a:br>
            <a:r>
              <a:rPr lang="en-US" sz="3600"/>
              <a:t>(</a:t>
            </a:r>
            <a:r>
              <a:rPr b="1" lang="en-US" sz="3600"/>
              <a:t>R</a:t>
            </a:r>
            <a:r>
              <a:rPr lang="en-US" sz="3600"/>
              <a:t>educed Stress, </a:t>
            </a:r>
            <a:r>
              <a:rPr b="1" lang="en-US" sz="3600"/>
              <a:t>R</a:t>
            </a:r>
            <a:r>
              <a:rPr lang="en-US" sz="3600"/>
              <a:t>elaxation, </a:t>
            </a:r>
            <a:r>
              <a:rPr b="1" lang="en-US" sz="3600"/>
              <a:t>R</a:t>
            </a:r>
            <a:r>
              <a:rPr lang="en-US" sz="3600"/>
              <a:t>esilience)</a:t>
            </a:r>
            <a:endParaRPr/>
          </a:p>
        </p:txBody>
      </p:sp>
      <p:sp>
        <p:nvSpPr>
          <p:cNvPr id="248" name="Google Shape;248;p102"/>
          <p:cNvSpPr txBox="1"/>
          <p:nvPr>
            <p:ph idx="1" type="body"/>
          </p:nvPr>
        </p:nvSpPr>
        <p:spPr>
          <a:xfrm>
            <a:off x="656948" y="1935332"/>
            <a:ext cx="10232032" cy="462621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MBTs associated with reduced stress response and increased relaxation response and increased resilience:</a:t>
            </a:r>
            <a:endParaRPr/>
          </a:p>
          <a:p>
            <a:pPr indent="-228600" lvl="1" marL="685800" rtl="0" algn="l">
              <a:lnSpc>
                <a:spcPct val="90000"/>
              </a:lnSpc>
              <a:spcBef>
                <a:spcPts val="500"/>
              </a:spcBef>
              <a:spcAft>
                <a:spcPts val="0"/>
              </a:spcAft>
              <a:buClr>
                <a:schemeClr val="dk1"/>
              </a:buClr>
              <a:buSzPts val="2800"/>
              <a:buChar char="•"/>
            </a:pPr>
            <a:r>
              <a:rPr lang="en-US" sz="2800"/>
              <a:t>Movement (Yoga, Tai Chi, Exercise)</a:t>
            </a:r>
            <a:endParaRPr/>
          </a:p>
          <a:p>
            <a:pPr indent="-228600" lvl="1" marL="685800" rtl="0" algn="l">
              <a:lnSpc>
                <a:spcPct val="90000"/>
              </a:lnSpc>
              <a:spcBef>
                <a:spcPts val="500"/>
              </a:spcBef>
              <a:spcAft>
                <a:spcPts val="0"/>
              </a:spcAft>
              <a:buClr>
                <a:schemeClr val="dk1"/>
              </a:buClr>
              <a:buSzPts val="2800"/>
              <a:buChar char="•"/>
            </a:pPr>
            <a:r>
              <a:rPr lang="en-US" sz="2800"/>
              <a:t>Mindfulness/Meditation (Breath awareness, Body Scan, Guided Imagery, Contemplation, Prayer, Loving Kindness)</a:t>
            </a:r>
            <a:endParaRPr/>
          </a:p>
          <a:p>
            <a:pPr indent="-228600" lvl="1" marL="685800" rtl="0" algn="l">
              <a:lnSpc>
                <a:spcPct val="90000"/>
              </a:lnSpc>
              <a:spcBef>
                <a:spcPts val="500"/>
              </a:spcBef>
              <a:spcAft>
                <a:spcPts val="0"/>
              </a:spcAft>
              <a:buClr>
                <a:schemeClr val="dk1"/>
              </a:buClr>
              <a:buSzPts val="2800"/>
              <a:buChar char="•"/>
            </a:pPr>
            <a:r>
              <a:rPr lang="en-US" sz="2800"/>
              <a:t>Adaptive Coping (Cognitive Behavioral Therapy)</a:t>
            </a:r>
            <a:endParaRPr/>
          </a:p>
          <a:p>
            <a:pPr indent="-171450" lvl="1" marL="685800" rtl="0" algn="l">
              <a:lnSpc>
                <a:spcPct val="90000"/>
              </a:lnSpc>
              <a:spcBef>
                <a:spcPts val="500"/>
              </a:spcBef>
              <a:spcAft>
                <a:spcPts val="0"/>
              </a:spcAft>
              <a:buClr>
                <a:schemeClr val="dk1"/>
              </a:buClr>
              <a:buSzPts val="900"/>
              <a:buNone/>
            </a:pPr>
            <a:r>
              <a:t/>
            </a:r>
            <a:endParaRPr sz="900"/>
          </a:p>
          <a:p>
            <a:pPr indent="-228600" lvl="0" marL="228600" rtl="0" algn="l">
              <a:lnSpc>
                <a:spcPct val="90000"/>
              </a:lnSpc>
              <a:spcBef>
                <a:spcPts val="1000"/>
              </a:spcBef>
              <a:spcAft>
                <a:spcPts val="0"/>
              </a:spcAft>
              <a:buClr>
                <a:schemeClr val="dk1"/>
              </a:buClr>
              <a:buSzPts val="2800"/>
              <a:buChar char="•"/>
            </a:pPr>
            <a:r>
              <a:rPr lang="en-US"/>
              <a:t>MBTs have been shown to have positive effects on chronic pain syndromes, inflammation, IBS, CVD, cancer, migraines, osteoarthritis, PTSD, anxiety, and depression.</a:t>
            </a:r>
            <a:endParaRPr/>
          </a:p>
        </p:txBody>
      </p:sp>
      <p:pic>
        <p:nvPicPr>
          <p:cNvPr id="249" name="Google Shape;249;p102"/>
          <p:cNvPicPr preferRelativeResize="0"/>
          <p:nvPr/>
        </p:nvPicPr>
        <p:blipFill rotWithShape="1">
          <a:blip r:embed="rId3">
            <a:alphaModFix/>
          </a:blip>
          <a:srcRect b="0" l="0" r="0" t="0"/>
          <a:stretch/>
        </p:blipFill>
        <p:spPr>
          <a:xfrm>
            <a:off x="174942" y="365125"/>
            <a:ext cx="1499235" cy="1206500"/>
          </a:xfrm>
          <a:prstGeom prst="rect">
            <a:avLst/>
          </a:prstGeom>
          <a:noFill/>
          <a:ln>
            <a:noFill/>
          </a:ln>
        </p:spPr>
      </p:pic>
      <p:pic>
        <p:nvPicPr>
          <p:cNvPr id="250" name="Google Shape;250;p102"/>
          <p:cNvPicPr preferRelativeResize="0"/>
          <p:nvPr/>
        </p:nvPicPr>
        <p:blipFill rotWithShape="1">
          <a:blip r:embed="rId4">
            <a:alphaModFix/>
          </a:blip>
          <a:srcRect b="0" l="0" r="0" t="0"/>
          <a:stretch/>
        </p:blipFill>
        <p:spPr>
          <a:xfrm>
            <a:off x="9220201" y="508317"/>
            <a:ext cx="2796857" cy="890588"/>
          </a:xfrm>
          <a:prstGeom prst="rect">
            <a:avLst/>
          </a:prstGeom>
          <a:noFill/>
          <a:ln>
            <a:noFill/>
          </a:ln>
        </p:spPr>
      </p:pic>
      <p:pic>
        <p:nvPicPr>
          <p:cNvPr id="251" name="Google Shape;251;p102"/>
          <p:cNvPicPr preferRelativeResize="0"/>
          <p:nvPr/>
        </p:nvPicPr>
        <p:blipFill rotWithShape="1">
          <a:blip r:embed="rId5">
            <a:alphaModFix/>
          </a:blip>
          <a:srcRect b="0" l="0" r="0" t="0"/>
          <a:stretch/>
        </p:blipFill>
        <p:spPr>
          <a:xfrm>
            <a:off x="2635694" y="6405563"/>
            <a:ext cx="6859652" cy="3119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2019-10-18T11:03:07Z</dcterms:created>
  <dc:creator>Yoram Vodovotz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0x01010022E05F11347B5F438CC356E1FB585997</vt:lpwstr>
  </property>
</Properties>
</file>