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i2BJff/9XBJciwkUJA6XjIJYl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2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2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4"/>
          <p:cNvSpPr/>
          <p:nvPr/>
        </p:nvSpPr>
        <p:spPr>
          <a:xfrm>
            <a:off x="9632951" y="274638"/>
            <a:ext cx="649816" cy="487362"/>
          </a:xfrm>
          <a:prstGeom prst="rect">
            <a:avLst/>
          </a:prstGeom>
          <a:solidFill>
            <a:srgbClr val="D49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4"/>
          <p:cNvSpPr/>
          <p:nvPr/>
        </p:nvSpPr>
        <p:spPr>
          <a:xfrm>
            <a:off x="10282768" y="274638"/>
            <a:ext cx="649817" cy="487362"/>
          </a:xfrm>
          <a:prstGeom prst="rect">
            <a:avLst/>
          </a:prstGeom>
          <a:solidFill>
            <a:srgbClr val="88AF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4"/>
          <p:cNvSpPr/>
          <p:nvPr/>
        </p:nvSpPr>
        <p:spPr>
          <a:xfrm>
            <a:off x="10932584" y="274638"/>
            <a:ext cx="649816" cy="487362"/>
          </a:xfrm>
          <a:prstGeom prst="rect">
            <a:avLst/>
          </a:prstGeom>
          <a:solidFill>
            <a:srgbClr val="0023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4"/>
          <p:cNvSpPr txBox="1"/>
          <p:nvPr>
            <p:ph type="title"/>
          </p:nvPr>
        </p:nvSpPr>
        <p:spPr>
          <a:xfrm>
            <a:off x="304800" y="274638"/>
            <a:ext cx="11277600" cy="487362"/>
          </a:xfrm>
          <a:prstGeom prst="rect">
            <a:avLst/>
          </a:prstGeom>
          <a:solidFill>
            <a:srgbClr val="9D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5"/>
          <p:cNvSpPr txBox="1"/>
          <p:nvPr>
            <p:ph type="title"/>
          </p:nvPr>
        </p:nvSpPr>
        <p:spPr>
          <a:xfrm>
            <a:off x="1231012" y="377078"/>
            <a:ext cx="9308651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" type="body"/>
          </p:nvPr>
        </p:nvSpPr>
        <p:spPr>
          <a:xfrm>
            <a:off x="1234021" y="1778000"/>
            <a:ext cx="10621097" cy="445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5"/>
          <p:cNvSpPr txBox="1"/>
          <p:nvPr>
            <p:ph idx="12" type="sldNum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5"/>
          <p:cNvSpPr txBox="1"/>
          <p:nvPr>
            <p:ph idx="11" type="ftr"/>
          </p:nvPr>
        </p:nvSpPr>
        <p:spPr>
          <a:xfrm>
            <a:off x="1231012" y="6356352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8"/>
          <p:cNvSpPr/>
          <p:nvPr/>
        </p:nvSpPr>
        <p:spPr>
          <a:xfrm>
            <a:off x="1" y="1"/>
            <a:ext cx="9472084" cy="8874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67" y="6172200"/>
            <a:ext cx="10373784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ogasc\Desktop\UPMC_HealthPlan_CMYK.jpg" id="52" name="Google Shape;52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118" y="6172201"/>
            <a:ext cx="2976033" cy="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8"/>
          <p:cNvSpPr txBox="1"/>
          <p:nvPr>
            <p:ph type="title"/>
          </p:nvPr>
        </p:nvSpPr>
        <p:spPr>
          <a:xfrm>
            <a:off x="273577" y="92041"/>
            <a:ext cx="9100447" cy="65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0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0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0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gif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3.jpg"/><Relationship Id="rId7" Type="http://schemas.openxmlformats.org/officeDocument/2006/relationships/image" Target="../media/image12.jpg"/><Relationship Id="rId8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5.jpg"/><Relationship Id="rId7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3.gif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21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Positive Psychology and Social Connectivity Overview &amp; Prioritized Research</a:t>
            </a:r>
            <a:endParaRPr/>
          </a:p>
        </p:txBody>
      </p:sp>
      <p:sp>
        <p:nvSpPr>
          <p:cNvPr id="137" name="Google Shape;137;p121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Liana Lianov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Reactors:  David Katz, Eva Szigethy, Marcel Salive</a:t>
            </a:r>
            <a:endParaRPr sz="3200"/>
          </a:p>
        </p:txBody>
      </p:sp>
      <p:pic>
        <p:nvPicPr>
          <p:cNvPr id="138" name="Google Shape;13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0"/>
          <p:cNvSpPr txBox="1"/>
          <p:nvPr>
            <p:ph type="title"/>
          </p:nvPr>
        </p:nvSpPr>
        <p:spPr>
          <a:xfrm>
            <a:off x="1855629" y="508317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Social Connectivity and Health:</a:t>
            </a:r>
            <a:br>
              <a:rPr b="1" lang="en-US" sz="3959"/>
            </a:br>
            <a:r>
              <a:rPr b="1" lang="en-US" sz="3959"/>
              <a:t>Studies on Mechanisms of Action </a:t>
            </a:r>
            <a:endParaRPr/>
          </a:p>
        </p:txBody>
      </p:sp>
      <p:sp>
        <p:nvSpPr>
          <p:cNvPr id="231" name="Google Shape;231;p130"/>
          <p:cNvSpPr txBox="1"/>
          <p:nvPr>
            <p:ph idx="1" type="body"/>
          </p:nvPr>
        </p:nvSpPr>
        <p:spPr>
          <a:xfrm>
            <a:off x="849889" y="1734420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Health Behaviors: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Umberson et al. 2006; Wickrama et al. 2001: Social networks can support healthy behaviors.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Immune System</a:t>
            </a:r>
            <a:r>
              <a:rPr lang="en-US" sz="2000"/>
              <a:t>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Cohen et al. 1997: Social connectivity boosts immune system (in this case: the common cold).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Endocrine System: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Ozbay et al. 2007: Social connection impacts the hypothalamic-pituitary-adrenocortical and noradrenergic systems and central oxytocin pathways for beneficial health effects.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32" name="Google Shape;23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0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Social Network (Abdullah Alrakaf) ID: 1033932 - Med511 6" id="236" name="Google Shape;23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2142" y="4686238"/>
            <a:ext cx="2292433" cy="171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37" name="Google Shape;237;p1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1"/>
          <p:cNvSpPr txBox="1"/>
          <p:nvPr>
            <p:ph type="title"/>
          </p:nvPr>
        </p:nvSpPr>
        <p:spPr>
          <a:xfrm>
            <a:off x="1855629" y="508317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Social Connectivity and Health:</a:t>
            </a:r>
            <a:br>
              <a:rPr b="1" lang="en-US" sz="3959"/>
            </a:br>
            <a:r>
              <a:rPr b="1" lang="en-US" sz="3959"/>
              <a:t>Studies on Mechanisms of Action </a:t>
            </a:r>
            <a:endParaRPr/>
          </a:p>
        </p:txBody>
      </p:sp>
      <p:sp>
        <p:nvSpPr>
          <p:cNvPr id="243" name="Google Shape;243;p131"/>
          <p:cNvSpPr txBox="1"/>
          <p:nvPr>
            <p:ph idx="1" type="body"/>
          </p:nvPr>
        </p:nvSpPr>
        <p:spPr>
          <a:xfrm>
            <a:off x="924559" y="1944052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Parasympathetic Nervous System (“Tend and Befriend” instead of “Fight or Flight”):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Sandstrom &amp; Dunn 2013: Social interaction, even with a weak social tie (e.g. barista), promoted positive affect, which was mediated by feelings of belonging.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Fredrickson et al. 2008, 2013: Positive emotions, mediated through loving kindness meditation, build consequential personal resources that can support health.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Kok et al. 2010, 2013: Micro-moments of connectivity have beneficial health effects via. positivity resonance. Positivity resonance provides direct physiologic benefits: improved vagal tone and increased heart rate variability.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44" name="Google Shape;244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1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Social Network (Abdullah Alrakaf) ID: 1033932 - Med511 6" id="248" name="Google Shape;248;p1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4877" y="4447592"/>
            <a:ext cx="2610626" cy="1957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49" name="Google Shape;249;p1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2"/>
          <p:cNvSpPr txBox="1"/>
          <p:nvPr>
            <p:ph type="title"/>
          </p:nvPr>
        </p:nvSpPr>
        <p:spPr>
          <a:xfrm>
            <a:off x="1855629" y="508317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Social Connectivity and Health:</a:t>
            </a:r>
            <a:br>
              <a:rPr b="1" lang="en-US" sz="3959"/>
            </a:br>
            <a:r>
              <a:rPr b="1" lang="en-US" sz="3959"/>
              <a:t>Studies on Mechanisms of Action </a:t>
            </a:r>
            <a:endParaRPr/>
          </a:p>
        </p:txBody>
      </p:sp>
      <p:sp>
        <p:nvSpPr>
          <p:cNvPr id="255" name="Google Shape;255;p132"/>
          <p:cNvSpPr txBox="1"/>
          <p:nvPr>
            <p:ph idx="1" type="body"/>
          </p:nvPr>
        </p:nvSpPr>
        <p:spPr>
          <a:xfrm>
            <a:off x="924559" y="1883876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Social Networks: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Fowler &amp; Christakis 2008: The spread of happiness occurs in social networks.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(Christakis &amp; Fowler 2007: The spread of obesity occurs in social networks.)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56" name="Google Shape;256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2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Introduction to Sociology - 2013 - The Collaboratory" id="260" name="Google Shape;260;p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1905" y="3441141"/>
            <a:ext cx="3632548" cy="2724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 networks: Guilt by association? – TechnoLlama" id="261" name="Google Shape;261;p1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33475" y="3309045"/>
            <a:ext cx="2950464" cy="2420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62" name="Google Shape;262;p1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3"/>
          <p:cNvSpPr txBox="1"/>
          <p:nvPr>
            <p:ph type="title"/>
          </p:nvPr>
        </p:nvSpPr>
        <p:spPr>
          <a:xfrm>
            <a:off x="1730603" y="141378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Summary of Logic Model</a:t>
            </a:r>
            <a:endParaRPr/>
          </a:p>
        </p:txBody>
      </p:sp>
      <p:sp>
        <p:nvSpPr>
          <p:cNvPr id="268" name="Google Shape;268;p133"/>
          <p:cNvSpPr txBox="1"/>
          <p:nvPr>
            <p:ph idx="1" type="body"/>
          </p:nvPr>
        </p:nvSpPr>
        <p:spPr>
          <a:xfrm>
            <a:off x="706583" y="1571625"/>
            <a:ext cx="11152908" cy="5008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/>
              <a:t>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                   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rPr lang="en-US" sz="2210"/>
              <a:t>									 </a:t>
            </a:r>
            <a:r>
              <a:rPr lang="en-US" sz="1360"/>
              <a:t>Adapted from Loiselle et al. 2017</a:t>
            </a:r>
            <a:endParaRPr/>
          </a:p>
        </p:txBody>
      </p:sp>
      <p:pic>
        <p:nvPicPr>
          <p:cNvPr id="269" name="Google Shape;269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4" y="19240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3"/>
          <p:cNvSpPr/>
          <p:nvPr/>
        </p:nvSpPr>
        <p:spPr>
          <a:xfrm>
            <a:off x="678614" y="1339271"/>
            <a:ext cx="3465793" cy="5010411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3"/>
          <p:cNvSpPr/>
          <p:nvPr/>
        </p:nvSpPr>
        <p:spPr>
          <a:xfrm>
            <a:off x="4665004" y="1985283"/>
            <a:ext cx="3744705" cy="3832206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3"/>
          <p:cNvSpPr/>
          <p:nvPr/>
        </p:nvSpPr>
        <p:spPr>
          <a:xfrm>
            <a:off x="8805096" y="2318073"/>
            <a:ext cx="3211961" cy="3282784"/>
          </a:xfrm>
          <a:prstGeom prst="rect">
            <a:avLst/>
          </a:prstGeom>
          <a:solidFill>
            <a:schemeClr val="accent1">
              <a:alpha val="0"/>
            </a:schemeClr>
          </a:solidFill>
          <a:ln cap="flat" cmpd="sng" w="254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RESILIENCY &amp; TOTAL WELL-BEING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(physical, mental, emotional, social, and positive health)</a:t>
            </a:r>
            <a:endParaRPr/>
          </a:p>
        </p:txBody>
      </p:sp>
      <p:sp>
        <p:nvSpPr>
          <p:cNvPr id="274" name="Google Shape;274;p133"/>
          <p:cNvSpPr txBox="1"/>
          <p:nvPr/>
        </p:nvSpPr>
        <p:spPr>
          <a:xfrm>
            <a:off x="673840" y="6334511"/>
            <a:ext cx="36867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APPROACHES</a:t>
            </a:r>
            <a:endParaRPr/>
          </a:p>
        </p:txBody>
      </p:sp>
      <p:sp>
        <p:nvSpPr>
          <p:cNvPr id="275" name="Google Shape;275;p133"/>
          <p:cNvSpPr txBox="1"/>
          <p:nvPr/>
        </p:nvSpPr>
        <p:spPr>
          <a:xfrm>
            <a:off x="5991832" y="5870053"/>
            <a:ext cx="11086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</p:txBody>
      </p:sp>
      <p:sp>
        <p:nvSpPr>
          <p:cNvPr id="276" name="Google Shape;276;p133"/>
          <p:cNvSpPr txBox="1"/>
          <p:nvPr/>
        </p:nvSpPr>
        <p:spPr>
          <a:xfrm>
            <a:off x="4856282" y="1454511"/>
            <a:ext cx="3192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PROXIMAL OUTCOME</a:t>
            </a:r>
            <a:endParaRPr/>
          </a:p>
        </p:txBody>
      </p:sp>
      <p:sp>
        <p:nvSpPr>
          <p:cNvPr id="277" name="Google Shape;277;p133"/>
          <p:cNvSpPr txBox="1"/>
          <p:nvPr/>
        </p:nvSpPr>
        <p:spPr>
          <a:xfrm>
            <a:off x="8734840" y="1854653"/>
            <a:ext cx="3192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DISTAL OUTCOME</a:t>
            </a:r>
            <a:endParaRPr/>
          </a:p>
        </p:txBody>
      </p:sp>
      <p:sp>
        <p:nvSpPr>
          <p:cNvPr id="278" name="Google Shape;278;p133"/>
          <p:cNvSpPr/>
          <p:nvPr/>
        </p:nvSpPr>
        <p:spPr>
          <a:xfrm>
            <a:off x="4600422" y="2318073"/>
            <a:ext cx="1945718" cy="1888066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Reduced stress reactivity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3"/>
          <p:cNvSpPr/>
          <p:nvPr/>
        </p:nvSpPr>
        <p:spPr>
          <a:xfrm>
            <a:off x="5436490" y="3527526"/>
            <a:ext cx="2606309" cy="2073331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Upward spiral of lifestyle change, increased connectedness to self and others,</a:t>
            </a:r>
            <a:endParaRPr/>
          </a:p>
        </p:txBody>
      </p:sp>
      <p:sp>
        <p:nvSpPr>
          <p:cNvPr id="280" name="Google Shape;280;p133"/>
          <p:cNvSpPr/>
          <p:nvPr/>
        </p:nvSpPr>
        <p:spPr>
          <a:xfrm>
            <a:off x="6245223" y="1980699"/>
            <a:ext cx="1945719" cy="1888066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Relaxation response, “tend and befriend”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3"/>
          <p:cNvSpPr/>
          <p:nvPr/>
        </p:nvSpPr>
        <p:spPr>
          <a:xfrm>
            <a:off x="1402162" y="1454511"/>
            <a:ext cx="2271245" cy="1723615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Mind-body therapies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(Mindfulness, CBT)</a:t>
            </a:r>
            <a:endParaRPr/>
          </a:p>
        </p:txBody>
      </p:sp>
      <p:sp>
        <p:nvSpPr>
          <p:cNvPr id="282" name="Google Shape;282;p133"/>
          <p:cNvSpPr/>
          <p:nvPr/>
        </p:nvSpPr>
        <p:spPr>
          <a:xfrm>
            <a:off x="549020" y="3036742"/>
            <a:ext cx="3580401" cy="3312940"/>
          </a:xfrm>
          <a:prstGeom prst="flowChartConnector">
            <a:avLst/>
          </a:prstGeom>
          <a:solidFill>
            <a:schemeClr val="accent1">
              <a:alpha val="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Growth enhancement in positive psychology framework: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positive emotions, positive activities, relationships, meaning, and accomplishment (e.g. acceptance, empathy, gratitude)</a:t>
            </a:r>
            <a:endParaRPr/>
          </a:p>
        </p:txBody>
      </p:sp>
      <p:cxnSp>
        <p:nvCxnSpPr>
          <p:cNvPr id="283" name="Google Shape;283;p133"/>
          <p:cNvCxnSpPr/>
          <p:nvPr/>
        </p:nvCxnSpPr>
        <p:spPr>
          <a:xfrm>
            <a:off x="3730692" y="2778125"/>
            <a:ext cx="1135598" cy="364468"/>
          </a:xfrm>
          <a:prstGeom prst="straightConnector1">
            <a:avLst/>
          </a:prstGeom>
          <a:noFill/>
          <a:ln cap="flat" cmpd="sng" w="73025">
            <a:solidFill>
              <a:schemeClr val="accen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84" name="Google Shape;284;p133"/>
          <p:cNvCxnSpPr/>
          <p:nvPr/>
        </p:nvCxnSpPr>
        <p:spPr>
          <a:xfrm>
            <a:off x="3688393" y="2350987"/>
            <a:ext cx="2857747" cy="91588"/>
          </a:xfrm>
          <a:prstGeom prst="straightConnector1">
            <a:avLst/>
          </a:prstGeom>
          <a:noFill/>
          <a:ln cap="flat" cmpd="sng" w="73025">
            <a:solidFill>
              <a:schemeClr val="accen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85" name="Google Shape;285;p133"/>
          <p:cNvCxnSpPr/>
          <p:nvPr/>
        </p:nvCxnSpPr>
        <p:spPr>
          <a:xfrm flipH="1" rot="10800000">
            <a:off x="3644747" y="4713768"/>
            <a:ext cx="2010542" cy="417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86" name="Google Shape;286;p133"/>
          <p:cNvSpPr txBox="1"/>
          <p:nvPr/>
        </p:nvSpPr>
        <p:spPr>
          <a:xfrm>
            <a:off x="9716200" y="5600857"/>
            <a:ext cx="13897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/>
          </a:p>
        </p:txBody>
      </p:sp>
      <p:cxnSp>
        <p:nvCxnSpPr>
          <p:cNvPr id="287" name="Google Shape;287;p133"/>
          <p:cNvCxnSpPr/>
          <p:nvPr/>
        </p:nvCxnSpPr>
        <p:spPr>
          <a:xfrm flipH="1" rot="10800000">
            <a:off x="3707754" y="3392068"/>
            <a:ext cx="3429503" cy="782704"/>
          </a:xfrm>
          <a:prstGeom prst="straightConnector1">
            <a:avLst/>
          </a:prstGeom>
          <a:noFill/>
          <a:ln cap="flat" cmpd="sng" w="73025">
            <a:solidFill>
              <a:schemeClr val="accen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88" name="Google Shape;288;p133"/>
          <p:cNvCxnSpPr/>
          <p:nvPr/>
        </p:nvCxnSpPr>
        <p:spPr>
          <a:xfrm flipH="1" rot="10800000">
            <a:off x="3671006" y="3294993"/>
            <a:ext cx="1347684" cy="693831"/>
          </a:xfrm>
          <a:prstGeom prst="straightConnector1">
            <a:avLst/>
          </a:prstGeom>
          <a:noFill/>
          <a:ln cap="flat" cmpd="sng" w="73025">
            <a:solidFill>
              <a:schemeClr val="accent1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89" name="Google Shape;289;p133"/>
          <p:cNvCxnSpPr/>
          <p:nvPr/>
        </p:nvCxnSpPr>
        <p:spPr>
          <a:xfrm>
            <a:off x="8048304" y="3770751"/>
            <a:ext cx="1067987" cy="0"/>
          </a:xfrm>
          <a:prstGeom prst="straightConnector1">
            <a:avLst/>
          </a:prstGeom>
          <a:noFill/>
          <a:ln cap="flat" cmpd="sng" w="952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4"/>
          <p:cNvSpPr txBox="1"/>
          <p:nvPr>
            <p:ph idx="1" type="body"/>
          </p:nvPr>
        </p:nvSpPr>
        <p:spPr>
          <a:xfrm>
            <a:off x="923278" y="1825625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Impactful Research Questions </a:t>
            </a:r>
            <a:endParaRPr/>
          </a:p>
        </p:txBody>
      </p:sp>
      <p:pic>
        <p:nvPicPr>
          <p:cNvPr id="295" name="Google Shape;295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98" name="Google Shape;298;p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4"/>
          <p:cNvSpPr txBox="1"/>
          <p:nvPr/>
        </p:nvSpPr>
        <p:spPr>
          <a:xfrm>
            <a:off x="9981308" y="5850235"/>
            <a:ext cx="2035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5"/>
          <p:cNvSpPr txBox="1"/>
          <p:nvPr>
            <p:ph type="title"/>
          </p:nvPr>
        </p:nvSpPr>
        <p:spPr>
          <a:xfrm>
            <a:off x="1855629" y="401002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Basic Science/Physiology </a:t>
            </a:r>
            <a:br>
              <a:rPr b="1" lang="en-US"/>
            </a:br>
            <a:r>
              <a:rPr b="1" lang="en-US"/>
              <a:t>Research Questions</a:t>
            </a:r>
            <a:endParaRPr/>
          </a:p>
        </p:txBody>
      </p:sp>
      <p:sp>
        <p:nvSpPr>
          <p:cNvPr id="305" name="Google Shape;305;p135"/>
          <p:cNvSpPr txBox="1"/>
          <p:nvPr>
            <p:ph idx="1" type="body"/>
          </p:nvPr>
        </p:nvSpPr>
        <p:spPr>
          <a:xfrm>
            <a:off x="1037294" y="2054225"/>
            <a:ext cx="1097976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biological/physiological mechanisms of actions underlying specific positive psychology interventions (PPIs) and social connectivity?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mechanisms of action by which each pillar of a healthy lifestyle impacts emotional well-being? </a:t>
            </a:r>
            <a:endParaRPr/>
          </a:p>
        </p:txBody>
      </p:sp>
      <p:pic>
        <p:nvPicPr>
          <p:cNvPr id="306" name="Google Shape;306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5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stock photo of active, activity, beach" id="310" name="Google Shape;310;p1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Oxitocina3D.png - Wikimedia Commons" id="311" name="Google Shape;311;p1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9842" y="3897501"/>
            <a:ext cx="2653106" cy="218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6"/>
          <p:cNvSpPr txBox="1"/>
          <p:nvPr>
            <p:ph type="title"/>
          </p:nvPr>
        </p:nvSpPr>
        <p:spPr>
          <a:xfrm>
            <a:off x="1855629" y="184202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Clinical Research Questions</a:t>
            </a:r>
            <a:endParaRPr/>
          </a:p>
        </p:txBody>
      </p:sp>
      <p:sp>
        <p:nvSpPr>
          <p:cNvPr id="317" name="Google Shape;317;p136"/>
          <p:cNvSpPr txBox="1"/>
          <p:nvPr>
            <p:ph idx="1" type="body"/>
          </p:nvPr>
        </p:nvSpPr>
        <p:spPr>
          <a:xfrm>
            <a:off x="349160" y="1584537"/>
            <a:ext cx="936946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Note: We need to develop consistent, standard </a:t>
            </a:r>
            <a:r>
              <a:rPr b="1" lang="en-US" sz="2000"/>
              <a:t>terminology</a:t>
            </a:r>
            <a:r>
              <a:rPr lang="en-US" sz="2000"/>
              <a:t> to advance interdisciplinary research.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</a:t>
            </a:r>
            <a:r>
              <a:rPr b="1" lang="en-US" sz="2000"/>
              <a:t>physiological, neurological and psychological outcomes of key positive psychology interventions </a:t>
            </a:r>
            <a:r>
              <a:rPr lang="en-US" sz="2000"/>
              <a:t>(e.g. positive emotions, engagement, relationships, meaning and accomplishment) when used as part of treatment in health care settings? How do these interventions interact to effect outcomes?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strategies can be implemented in healthcare/lifestyle medicine settings to leverage the </a:t>
            </a:r>
            <a:r>
              <a:rPr b="1" lang="en-US" sz="2000"/>
              <a:t>upward spiral theory of lifestyle change and demonstrate health benefits</a:t>
            </a:r>
            <a:r>
              <a:rPr lang="en-US" sz="2000"/>
              <a:t>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</a:t>
            </a:r>
            <a:r>
              <a:rPr b="1" lang="en-US" sz="2000"/>
              <a:t>emotional and mental health effects </a:t>
            </a:r>
            <a:r>
              <a:rPr lang="en-US" sz="2000"/>
              <a:t>of each pillar of a </a:t>
            </a:r>
            <a:r>
              <a:rPr b="1" lang="en-US" sz="2000"/>
              <a:t>healthy lifestyle</a:t>
            </a:r>
            <a:r>
              <a:rPr lang="en-US" sz="2000"/>
              <a:t>, prescribed as part of lifestyle medicine?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18" name="Google Shape;318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6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Patient-Arzt-Beziehung – Wikipedia" id="322" name="Google Shape;322;p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27221" y="2992030"/>
            <a:ext cx="2304527" cy="1536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323" name="Google Shape;323;p1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7"/>
          <p:cNvSpPr txBox="1"/>
          <p:nvPr>
            <p:ph type="title"/>
          </p:nvPr>
        </p:nvSpPr>
        <p:spPr>
          <a:xfrm>
            <a:off x="2037081" y="736123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Population Level </a:t>
            </a:r>
            <a:br>
              <a:rPr b="1" lang="en-US"/>
            </a:br>
            <a:r>
              <a:rPr b="1" lang="en-US"/>
              <a:t>Research Questions</a:t>
            </a:r>
            <a:endParaRPr/>
          </a:p>
        </p:txBody>
      </p:sp>
      <p:sp>
        <p:nvSpPr>
          <p:cNvPr id="329" name="Google Shape;329;p137"/>
          <p:cNvSpPr txBox="1"/>
          <p:nvPr>
            <p:ph idx="1" type="body"/>
          </p:nvPr>
        </p:nvSpPr>
        <p:spPr>
          <a:xfrm>
            <a:off x="761299" y="2159979"/>
            <a:ext cx="10979764" cy="3582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kind of </a:t>
            </a:r>
            <a:r>
              <a:rPr b="1" lang="en-US" sz="2000"/>
              <a:t>community environments </a:t>
            </a:r>
            <a:r>
              <a:rPr lang="en-US" sz="2000"/>
              <a:t>promote and support the beneficial health effects of positive psychology-based activities and social connectivity?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</a:t>
            </a:r>
            <a:r>
              <a:rPr b="1" lang="en-US" sz="2000"/>
              <a:t>public health/population level interventions can be implemented </a:t>
            </a:r>
            <a:r>
              <a:rPr lang="en-US" sz="2000"/>
              <a:t>to support positive psychology and social connectivity interventions prescribed/recommended as part of healthy lifestyle treatments?</a:t>
            </a:r>
            <a:endParaRPr/>
          </a:p>
        </p:txBody>
      </p:sp>
      <p:pic>
        <p:nvPicPr>
          <p:cNvPr id="330" name="Google Shape;330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20" y="350361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7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stock photo of active, activity, beach" id="334" name="Google Shape;334;p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Ways To Create Community With Your Blog Readers | Basic ..." id="335" name="Google Shape;335;p1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4558" y="3947567"/>
            <a:ext cx="2132751" cy="212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8"/>
          <p:cNvSpPr txBox="1"/>
          <p:nvPr>
            <p:ph type="title"/>
          </p:nvPr>
        </p:nvSpPr>
        <p:spPr>
          <a:xfrm>
            <a:off x="1366383" y="73342"/>
            <a:ext cx="78538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Examples of Research Needed in Positive Psychology and Health </a:t>
            </a:r>
            <a:endParaRPr/>
          </a:p>
        </p:txBody>
      </p:sp>
      <p:sp>
        <p:nvSpPr>
          <p:cNvPr id="341" name="Google Shape;341;p138"/>
          <p:cNvSpPr txBox="1"/>
          <p:nvPr>
            <p:ph idx="1" type="body"/>
          </p:nvPr>
        </p:nvSpPr>
        <p:spPr>
          <a:xfrm>
            <a:off x="536144" y="1363520"/>
            <a:ext cx="11655856" cy="462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</a:t>
            </a:r>
            <a:r>
              <a:rPr b="1" lang="en-US" sz="2000"/>
              <a:t>nuanced health effects of positive affect?</a:t>
            </a:r>
            <a:r>
              <a:rPr lang="en-US" sz="2000"/>
              <a:t>  (Do high arousal positive words. e.g. “vitality” in self-rating mood reflect underlying physical vitality? Or do they independently convey physiological benefits? (Pressman et al. 2005, 2019)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health benefits of </a:t>
            </a:r>
            <a:r>
              <a:rPr b="1" lang="en-US" sz="2000"/>
              <a:t>positive prefrontal cortex versus amygdala processing</a:t>
            </a:r>
            <a:r>
              <a:rPr lang="en-US" sz="2000"/>
              <a:t> (subjective well-being vs. emotional states of happiness)? Which to pursue as part of well-being treatment?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</a:t>
            </a:r>
            <a:r>
              <a:rPr b="1" lang="en-US" sz="2000"/>
              <a:t> cultural differences </a:t>
            </a:r>
            <a:r>
              <a:rPr lang="en-US" sz="2000"/>
              <a:t>in the health effects of high arousal versus low arousal positive affect, e.g. excited vs. calm (Pressman et al. 2019); and cultural differences in health benefits of different PPIs, such as gratitude practice and acts of kindness (Layous et al. 2013)?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health effects of teachable skills, e.g. </a:t>
            </a:r>
            <a:r>
              <a:rPr b="1" lang="en-US" sz="2000"/>
              <a:t>hope therapy, </a:t>
            </a:r>
            <a:r>
              <a:rPr lang="en-US" sz="2000"/>
              <a:t>that can be prescribed</a:t>
            </a:r>
            <a:r>
              <a:rPr b="1" lang="en-US" sz="2000"/>
              <a:t> </a:t>
            </a:r>
            <a:r>
              <a:rPr lang="en-US" sz="2000"/>
              <a:t>(Chan et al. 2019)?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is the physiological impact of </a:t>
            </a:r>
            <a:r>
              <a:rPr b="1" lang="en-US" sz="2000"/>
              <a:t>positive interactions/empathy in clinical encounters </a:t>
            </a:r>
            <a:r>
              <a:rPr lang="en-US" sz="2000"/>
              <a:t>on health behavior, physiology and outcomes (e.g. HgbA1c) in different populations, such vulnerable subpopulations (Hojat 2011, Chaitoff et al. 2019)?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effective and practical strategies for identifying the best </a:t>
            </a:r>
            <a:r>
              <a:rPr b="1" lang="en-US" sz="2000"/>
              <a:t>person-activity fit and optimal “dose”</a:t>
            </a:r>
            <a:r>
              <a:rPr lang="en-US" sz="2000"/>
              <a:t> of positive psychology interventions, such as gratitude practice?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42" name="Google Shape;342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11" y="123746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38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stock photo of active, activity, beach" id="346" name="Google Shape;346;p1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352" y="6068461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9"/>
          <p:cNvSpPr txBox="1"/>
          <p:nvPr>
            <p:ph type="title"/>
          </p:nvPr>
        </p:nvSpPr>
        <p:spPr>
          <a:xfrm>
            <a:off x="1855629" y="184202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Examples of Research Needed in </a:t>
            </a:r>
            <a:br>
              <a:rPr b="1" lang="en-US" sz="3959"/>
            </a:br>
            <a:r>
              <a:rPr b="1" lang="en-US" sz="3959"/>
              <a:t>Social Connectedness and Health</a:t>
            </a:r>
            <a:endParaRPr/>
          </a:p>
        </p:txBody>
      </p:sp>
      <p:sp>
        <p:nvSpPr>
          <p:cNvPr id="352" name="Google Shape;352;p139"/>
          <p:cNvSpPr txBox="1"/>
          <p:nvPr>
            <p:ph idx="1" type="body"/>
          </p:nvPr>
        </p:nvSpPr>
        <p:spPr>
          <a:xfrm>
            <a:off x="575638" y="1653977"/>
            <a:ext cx="113366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is the </a:t>
            </a:r>
            <a:r>
              <a:rPr b="1" lang="en-US" sz="2000"/>
              <a:t>“active ingredient” </a:t>
            </a:r>
            <a:r>
              <a:rPr lang="en-US" sz="2000"/>
              <a:t>in social isolation that leads to deleterious effects and the “active ingredient” of social connection that leads to health benefits?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do </a:t>
            </a:r>
            <a:r>
              <a:rPr b="1" lang="en-US" sz="2000"/>
              <a:t>social isolation vs. feelings of loneliness differ in health effects?</a:t>
            </a:r>
            <a:endParaRPr sz="2000"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 social isolation and feelings and feelings of loneliness confer independent impacts on health? Or does social isolation simply reflect feelings of loneliness?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effective </a:t>
            </a:r>
            <a:r>
              <a:rPr b="1" lang="en-US" sz="2000"/>
              <a:t>social intervention strategies</a:t>
            </a:r>
            <a:r>
              <a:rPr lang="en-US" sz="2000"/>
              <a:t>? (visiting strangers, such as “rent a grandchild”) versus friends and family?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can healthcare help patients adjust expectations about social relationships? (i.e. older adults can feel more satisfied with fewer connections—Lang &amp; Carstensen 1994; Schnittker 2007; those who adjust expectations to minimize impact of feeling isolated fare better--Cornwell &amp; Waite 2009 )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are the short and long term health and well-being effects of </a:t>
            </a:r>
            <a:r>
              <a:rPr b="1" lang="en-US" sz="2000"/>
              <a:t>social media engagement?</a:t>
            </a:r>
            <a:r>
              <a:rPr lang="en-US" sz="2000"/>
              <a:t> 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53" name="Google Shape;353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676" y="34748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9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stock photo of active, activity, beach" id="357" name="Google Shape;357;p1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2"/>
          <p:cNvSpPr txBox="1"/>
          <p:nvPr>
            <p:ph idx="1" type="body"/>
          </p:nvPr>
        </p:nvSpPr>
        <p:spPr>
          <a:xfrm>
            <a:off x="56991" y="968375"/>
            <a:ext cx="12017057" cy="5459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0"/>
              <a:buNone/>
            </a:pPr>
            <a:r>
              <a:rPr b="1" lang="en-US" sz="3570"/>
              <a:t>Positive Psychology and  </a:t>
            </a:r>
            <a:br>
              <a:rPr b="1" lang="en-US" sz="3570"/>
            </a:br>
            <a:r>
              <a:rPr b="1" lang="en-US" sz="3570"/>
              <a:t>Social Connectivity:</a:t>
            </a:r>
            <a:br>
              <a:rPr b="1" lang="en-US" sz="3570"/>
            </a:br>
            <a:r>
              <a:rPr b="1" lang="en-US" sz="3570"/>
              <a:t>Overview and Prioritized Research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70"/>
              <a:buNone/>
            </a:pPr>
            <a:r>
              <a:rPr b="1" lang="en-US" sz="3570"/>
              <a:t>Advancing the Foundation for Health Behaviors &amp; Well-Being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3570"/>
              <a:buNone/>
            </a:pPr>
            <a:r>
              <a:rPr b="1" i="1" lang="en-US" sz="3570">
                <a:solidFill>
                  <a:srgbClr val="7030A0"/>
                </a:solidFill>
              </a:rPr>
              <a:t>Liana Lianov, MD, MPH, FACPM, FACLM, DipABLM</a:t>
            </a:r>
            <a:endParaRPr b="1" i="1" sz="3570">
              <a:solidFill>
                <a:srgbClr val="7030A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Lead Faculty, Lifestyle Medicine Core Competencies Curriculum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Lead Faculty, Physician and Health Professional Well-Being Program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Chair, Positive Health and Happiness Science Committee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American College of Lifestyle Medicine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Vice-Chair, American Board of Lifestyle Medicine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210"/>
              <a:buNone/>
            </a:pPr>
            <a:r>
              <a:rPr lang="en-US" sz="2210">
                <a:solidFill>
                  <a:srgbClr val="7030A0"/>
                </a:solidFill>
              </a:rPr>
              <a:t>President, Positive Health and Wellness Division, International Association of Positive Psychology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t/>
            </a:r>
            <a:endParaRPr sz="2210"/>
          </a:p>
        </p:txBody>
      </p:sp>
      <p:pic>
        <p:nvPicPr>
          <p:cNvPr id="146" name="Google Shape;146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0"/>
          <p:cNvSpPr txBox="1"/>
          <p:nvPr>
            <p:ph type="title"/>
          </p:nvPr>
        </p:nvSpPr>
        <p:spPr>
          <a:xfrm>
            <a:off x="1855629" y="184202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Summary</a:t>
            </a:r>
            <a:endParaRPr/>
          </a:p>
        </p:txBody>
      </p:sp>
      <p:sp>
        <p:nvSpPr>
          <p:cNvPr id="363" name="Google Shape;363;p140"/>
          <p:cNvSpPr txBox="1"/>
          <p:nvPr>
            <p:ph idx="1" type="body"/>
          </p:nvPr>
        </p:nvSpPr>
        <p:spPr>
          <a:xfrm>
            <a:off x="699092" y="1609757"/>
            <a:ext cx="1131796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Positive psychology interventions have been shown to improve subjective well-being, which is associated with improved health outcomes and longevity.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The biological/physiological mechanisms of action and nuances of health effects in different populations need further study.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Those study results need to be used to develop and test effective interventions in health care settings and develop a robust evidence-base.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 the positive psychology pillars, relationships/social connectivity is shown to have the most powerful health benefits in long term cohort studies.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Effective social health interventions for health care settings need further development and testing.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field of lifestyle medicine aims to treat and prevent disease through comprehensive lifestyle interventions and to facilitate well-being. Hence, LM is in a prime position to help build the evidence-base for applying positive psychology and social connectivity interventions in health care.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64" name="Google Shape;364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676" y="34748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40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stock photo of active, activity, beach" id="368" name="Google Shape;368;p1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1"/>
          <p:cNvSpPr txBox="1"/>
          <p:nvPr>
            <p:ph type="title"/>
          </p:nvPr>
        </p:nvSpPr>
        <p:spPr>
          <a:xfrm>
            <a:off x="1767840" y="365125"/>
            <a:ext cx="7183120" cy="486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References</a:t>
            </a:r>
            <a:endParaRPr/>
          </a:p>
        </p:txBody>
      </p:sp>
      <p:sp>
        <p:nvSpPr>
          <p:cNvPr id="374" name="Google Shape;374;p141"/>
          <p:cNvSpPr txBox="1"/>
          <p:nvPr>
            <p:ph idx="1" type="body"/>
          </p:nvPr>
        </p:nvSpPr>
        <p:spPr>
          <a:xfrm>
            <a:off x="267197" y="1380485"/>
            <a:ext cx="11749861" cy="5433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Barnes LL, Mendes de Leon CF, Wilson RS, et al. Social resources and cognitive decline in a population of older African Americans and whites. </a:t>
            </a:r>
            <a:r>
              <a:rPr i="1" lang="en-US" sz="1425"/>
              <a:t>Neurology</a:t>
            </a:r>
            <a:r>
              <a:rPr lang="en-US" sz="1425"/>
              <a:t> 2004;63:2322-26.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Berkman LF, Syme L. Social networks, host resistance, and mortality: A nine-year follow-up study of Alameda County residents. </a:t>
            </a:r>
            <a:r>
              <a:rPr i="1" lang="en-US" sz="1425"/>
              <a:t>American Journal of Epidemiology </a:t>
            </a:r>
            <a:r>
              <a:rPr lang="en-US" sz="1425"/>
              <a:t>1979;109:186-204.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Berkman L, Breslow L. </a:t>
            </a:r>
            <a:r>
              <a:rPr i="1" lang="en-US" sz="1425"/>
              <a:t>Health and Ways of Living: The Alameda County Study</a:t>
            </a:r>
            <a:r>
              <a:rPr lang="en-US" sz="1425"/>
              <a:t>: New York: Oxford University Press, 1983.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Brummett BH, Barefoot JC, Siegler IC, et al. Characteristics of socially isolated patients with coronary artery disease who are at elevated risk for mortality. </a:t>
            </a:r>
            <a:r>
              <a:rPr i="1" lang="en-US" sz="1425"/>
              <a:t>Psychosomatic Medicine </a:t>
            </a:r>
            <a:r>
              <a:rPr lang="en-US" sz="1425"/>
              <a:t>2001;63:267-272.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Cacioppo JT, Hawley LC. Social isolation and health, with an emphasis on underlying mechanisms. </a:t>
            </a:r>
            <a:r>
              <a:rPr i="1" lang="en-US" sz="1425"/>
              <a:t>Perspectives in Biology and Medicine</a:t>
            </a:r>
            <a:r>
              <a:rPr lang="en-US" sz="1425"/>
              <a:t>. 2003;46:S39-S52.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Chaitoff A, Rothberg MB, Windover AK. Physician empathy is not associated with laboratory outcomes in diabetes: a cross-sectional study. </a:t>
            </a:r>
            <a:r>
              <a:rPr i="1" lang="en-US" sz="1425"/>
              <a:t>Journal of General Internal Medicine</a:t>
            </a:r>
            <a:r>
              <a:rPr lang="en-US" sz="1425"/>
              <a:t>. 2019; 34(1):75-81.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Chan K, Wong FKY, Le PH. A brief intervention to increase hope level and improve well-being in rehabilitating cancer patients: A feasibility test. </a:t>
            </a:r>
            <a:r>
              <a:rPr i="1" lang="en-US" sz="1425"/>
              <a:t>Sage Open Nursing </a:t>
            </a:r>
            <a:r>
              <a:rPr lang="en-US" sz="1425"/>
              <a:t>2019;5:1-13.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Christakis N, Fowler JH. The spread of obesity in a large network over 32 years, </a:t>
            </a:r>
            <a:r>
              <a:rPr i="1" lang="en-US" sz="1425"/>
              <a:t>New England Journal of Medicine </a:t>
            </a:r>
            <a:r>
              <a:rPr lang="en-US" sz="1425"/>
              <a:t>2007;357:370-79.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Cohen S, Doyle WJ, Skoner DP. Social ties and susceptibility to the common cold. </a:t>
            </a:r>
            <a:r>
              <a:rPr i="1" lang="en-US" sz="1425"/>
              <a:t>Journal of the American Medical Association </a:t>
            </a:r>
            <a:r>
              <a:rPr lang="en-US" sz="1425"/>
              <a:t>1997;277:1940-44.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Cornwell EY, Waite LJ. Social disconnectedness, perceived isolation, and health among older adults. </a:t>
            </a:r>
            <a:r>
              <a:rPr i="1" lang="en-US" sz="1425"/>
              <a:t>Journal of Health and Social Behavior</a:t>
            </a:r>
            <a:r>
              <a:rPr lang="en-US" sz="1425"/>
              <a:t> 2009;50(1):31-48.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Dean A, Kolody B, Wood P, Matt GE. The influence of living alone on depression in elderly persons. </a:t>
            </a:r>
            <a:r>
              <a:rPr i="1" lang="en-US" sz="1425"/>
              <a:t>Journal of Aging and Health </a:t>
            </a:r>
            <a:r>
              <a:rPr lang="en-US" sz="1425"/>
              <a:t>1992;4:3-18.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Diener E, Chan MY. Happy people live longer: subjective well-being contributes to health and longevity. </a:t>
            </a:r>
            <a:r>
              <a:rPr i="1" lang="en-US" sz="1425"/>
              <a:t>Applied Psychological Health and Well-Being </a:t>
            </a:r>
            <a:r>
              <a:rPr lang="en-US" sz="1425"/>
              <a:t>2001;3(1):1-43.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Emmons RA, McCullough ME. Counting blessing versus burdens: an experimental investigation of gratitude and subjective well-being in daily life. </a:t>
            </a:r>
            <a:r>
              <a:rPr i="1" lang="en-US" sz="1425"/>
              <a:t>Journal of Perspectives in Social Psychology 2003;84(2):377-389.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Fowler JH, Christakis NA.  Dynamic spread of happiness in a large social network: Longitudinal analysis over 20 years in the Framingham Heart Study. </a:t>
            </a:r>
            <a:r>
              <a:rPr i="1" lang="en-US" sz="1425"/>
              <a:t>The British Medical Journal  </a:t>
            </a:r>
            <a:r>
              <a:rPr lang="en-US" sz="1425"/>
              <a:t>2008;337.:a2338.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1425"/>
              <a:t>Fredrickson BL. Positive emotions broaden and build. </a:t>
            </a:r>
            <a:r>
              <a:rPr i="1" lang="en-US" sz="1425"/>
              <a:t>Advances in Experimental Social Psychology </a:t>
            </a:r>
            <a:r>
              <a:rPr lang="en-US" sz="1425"/>
              <a:t>2013;47:1-53.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2"/>
              <a:buNone/>
            </a:pPr>
            <a:r>
              <a:t/>
            </a:r>
            <a:endParaRPr sz="1662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62"/>
              <a:buNone/>
            </a:pPr>
            <a:r>
              <a:t/>
            </a:r>
            <a:endParaRPr sz="1662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r>
              <a:t/>
            </a:r>
            <a:endParaRPr sz="950"/>
          </a:p>
        </p:txBody>
      </p:sp>
      <p:pic>
        <p:nvPicPr>
          <p:cNvPr id="375" name="Google Shape;37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4" y="77787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2"/>
          <p:cNvSpPr txBox="1"/>
          <p:nvPr>
            <p:ph type="title"/>
          </p:nvPr>
        </p:nvSpPr>
        <p:spPr>
          <a:xfrm>
            <a:off x="1767840" y="365125"/>
            <a:ext cx="7183120" cy="486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References</a:t>
            </a:r>
            <a:endParaRPr/>
          </a:p>
        </p:txBody>
      </p:sp>
      <p:sp>
        <p:nvSpPr>
          <p:cNvPr id="382" name="Google Shape;382;p142"/>
          <p:cNvSpPr txBox="1"/>
          <p:nvPr>
            <p:ph idx="1" type="body"/>
          </p:nvPr>
        </p:nvSpPr>
        <p:spPr>
          <a:xfrm>
            <a:off x="307679" y="1284287"/>
            <a:ext cx="11596645" cy="5121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Fredrickson BL, Cohn MA, Coffey KA, et al. Open heart build lives: Positive emotions, induced through loving-kindness meditation, build consequential personal resources. </a:t>
            </a:r>
            <a:r>
              <a:rPr i="1" lang="en-US" sz="1400"/>
              <a:t>Journal of Perspectives in Social Psychology </a:t>
            </a:r>
            <a:r>
              <a:rPr lang="en-US" sz="1400"/>
              <a:t>2008;92:1045-1062.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Harvard Study on Adult Development: adultdevelopmentstudy.org [accessed November 25, 2019]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Hawkley LC, Burleson MH, Berntson GG, Cacioppo GG. Loneliness in everyday life: Cardiovascular activity, psychosocial context, and health behaviors. </a:t>
            </a:r>
            <a:r>
              <a:rPr i="1" lang="en-US" sz="1400"/>
              <a:t>Journal of Personality and Social Psychology </a:t>
            </a:r>
            <a:r>
              <a:rPr lang="en-US" sz="1400"/>
              <a:t>2003;85:105-20.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Hawkley LC, Masi CM, Berry JD, Cacioppo JT. Loneliness is a unique predictor of age-related differences in systolic blood pressure. </a:t>
            </a:r>
            <a:r>
              <a:rPr i="1" lang="en-US" sz="1400"/>
              <a:t>Psychology and Aging </a:t>
            </a:r>
            <a:r>
              <a:rPr lang="en-US" sz="1400"/>
              <a:t>2006;21:152-64.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Hendriks T, Schotanus-Dijkstra M, Hassenkhan A, et al. The efficacy of multi-component positive psychology interventions: A systematic review and meta-analysis of randomized controlled trials. </a:t>
            </a:r>
            <a:r>
              <a:rPr i="1" lang="en-US" sz="1400"/>
              <a:t>Journal of Happiness Studies </a:t>
            </a:r>
            <a:r>
              <a:rPr lang="en-US" sz="1400"/>
              <a:t>2019:1-34.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Hojat M. Physicians’ empathy and clinical outcomes for diabetic patients. Louis DZ, Markham FW, et al. </a:t>
            </a:r>
            <a:r>
              <a:rPr i="1" lang="en-US" sz="1400"/>
              <a:t>Academic Medicine </a:t>
            </a:r>
            <a:r>
              <a:rPr lang="en-US" sz="1400"/>
              <a:t>86(3):359-364.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House JS. Social isolation kills, but how and why? </a:t>
            </a:r>
            <a:r>
              <a:rPr i="1" lang="en-US" sz="1400"/>
              <a:t>Psychosomatic Medicine</a:t>
            </a:r>
            <a:r>
              <a:rPr lang="en-US" sz="1400"/>
              <a:t> 2001;63:273-74.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House JS, Landis KR, Umberson D. Social relationships and health. </a:t>
            </a:r>
            <a:r>
              <a:rPr i="1" lang="en-US" sz="1400"/>
              <a:t>Science </a:t>
            </a:r>
            <a:r>
              <a:rPr lang="en-US" sz="1400"/>
              <a:t>1988;241:540-45.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Kim ES, Sun JK, Park N, et al. Purpose in life and reduced risk of myocardial infarction among older US adults with coronary artery disease: A two—year follow-up. </a:t>
            </a:r>
            <a:r>
              <a:rPr i="1" lang="en-US" sz="1400"/>
              <a:t>Journal of Behavioral Medicine </a:t>
            </a:r>
            <a:r>
              <a:rPr lang="en-US" sz="1400"/>
              <a:t>2013;36(2):124-133.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Kim ES, Strecher VJ, Ryff CD. Purpose in life and use of preventive health care services. </a:t>
            </a:r>
            <a:r>
              <a:rPr i="1" lang="en-US" sz="1400"/>
              <a:t>Proceedings in the National Academy of Sciences </a:t>
            </a:r>
            <a:r>
              <a:rPr lang="en-US" sz="1400"/>
              <a:t>2014;111(46):16331-16336.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Kok BE, Coffey CA, Cohn MA, How positive emotion build physical health: perceived positive social connections account for the spiral between positive emotions and vagal tone. </a:t>
            </a:r>
            <a:r>
              <a:rPr i="1" lang="en-US" sz="1400"/>
              <a:t>Psychological Science</a:t>
            </a:r>
            <a:r>
              <a:rPr lang="en-US" sz="1400"/>
              <a:t> 2013;24:1123-1132.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Kok BE, Fredrickson BL. Upward spirals of the heart: Autonomic flexibility, as indexed by vagal tone, reciprocally and prospectively predicts positive emotions and social connectedness. </a:t>
            </a:r>
            <a:r>
              <a:rPr i="1" lang="en-US" sz="1400"/>
              <a:t>Biological Psychology </a:t>
            </a:r>
            <a:r>
              <a:rPr lang="en-US" sz="1400"/>
              <a:t>2010;85:432-436.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383" name="Google Shape;383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4" y="77787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3"/>
          <p:cNvSpPr txBox="1"/>
          <p:nvPr>
            <p:ph type="title"/>
          </p:nvPr>
        </p:nvSpPr>
        <p:spPr>
          <a:xfrm>
            <a:off x="1767840" y="365125"/>
            <a:ext cx="7183120" cy="486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References</a:t>
            </a:r>
            <a:endParaRPr/>
          </a:p>
        </p:txBody>
      </p:sp>
      <p:sp>
        <p:nvSpPr>
          <p:cNvPr id="390" name="Google Shape;390;p143"/>
          <p:cNvSpPr txBox="1"/>
          <p:nvPr>
            <p:ph idx="1" type="body"/>
          </p:nvPr>
        </p:nvSpPr>
        <p:spPr>
          <a:xfrm>
            <a:off x="282627" y="1284287"/>
            <a:ext cx="11596645" cy="557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Krause N. Satisfaction with social support and self-rated health in older adults. </a:t>
            </a:r>
            <a:r>
              <a:rPr i="1" lang="en-US" sz="1400"/>
              <a:t>The Gerontologist</a:t>
            </a:r>
            <a:r>
              <a:rPr lang="en-US" sz="1400"/>
              <a:t> 1987;27:301-08.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Lai ST. “The three good things”--The effects of gratitude practice on well-being: A randomized controlled trial. </a:t>
            </a:r>
            <a:r>
              <a:rPr i="1" lang="en-US" sz="1400"/>
              <a:t>Health Psychology</a:t>
            </a:r>
            <a:r>
              <a:rPr lang="en-US" sz="1400"/>
              <a:t> 2017;26(1):10.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Lang FR, Carstensen LL. Close emotional relationships in later life: Further support for proactive aging in the social domain. </a:t>
            </a:r>
            <a:r>
              <a:rPr i="1" lang="en-US" sz="1400"/>
              <a:t>Psychology and Aging</a:t>
            </a:r>
            <a:r>
              <a:rPr lang="en-US" sz="1400"/>
              <a:t> 1994;9:315-24.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Layous K, Lee H,  Choi I, Lyubomirsky S. Culture matters when designing a successful happiness-increasing activity: A comparison of the United States and South Korea. </a:t>
            </a:r>
            <a:r>
              <a:rPr i="1" lang="en-US" sz="1400"/>
              <a:t>Journal of Cross Cultural Psychology</a:t>
            </a:r>
            <a:r>
              <a:rPr lang="en-US" sz="1400"/>
              <a:t> 2013;44(8):1294-1303.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Loiselle E, Mehta D, Proszynski J.  Behavioral Approaches to Manage Stress. in James Rippe (ed) </a:t>
            </a:r>
            <a:r>
              <a:rPr i="1" lang="en-US" sz="1400"/>
              <a:t>Textbook on Lifestyle Medicine</a:t>
            </a:r>
            <a:r>
              <a:rPr lang="en-US" sz="1400"/>
              <a:t>, 2017; p. 281-298.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Ozbay F, Johnson DC, Dimoulas E, et al. Social support and resilience to stress. </a:t>
            </a:r>
            <a:r>
              <a:rPr i="1" lang="en-US" sz="1400"/>
              <a:t>Neurobiological Clinical Practice </a:t>
            </a:r>
            <a:r>
              <a:rPr lang="en-US" sz="1400"/>
              <a:t>2007;4(5):35-40.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Orth-Gomér K, Undén AL. Lack of social support and incidence of coronary artery disease in middle-aged Swedish med. </a:t>
            </a:r>
            <a:r>
              <a:rPr i="1" lang="en-US" sz="1400"/>
              <a:t>Psychosomatic Medicine</a:t>
            </a:r>
            <a:r>
              <a:rPr lang="en-US" sz="1400"/>
              <a:t> 1993;55:37-43.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Pressman S, Cohen S. Does positive affect influence health? </a:t>
            </a:r>
            <a:r>
              <a:rPr i="1" lang="en-US" sz="1400"/>
              <a:t>Psychological Bulletin </a:t>
            </a:r>
            <a:r>
              <a:rPr lang="en-US" sz="1400"/>
              <a:t>2005; 131(6):925-971.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Pressman SD, Jenkins BN, Moskowitz JT. Positive affect and health: What do we know and where next should we go? </a:t>
            </a:r>
            <a:r>
              <a:rPr i="1" lang="en-US" sz="1400"/>
              <a:t>Annual Review of Psychology </a:t>
            </a:r>
            <a:r>
              <a:rPr lang="en-US" sz="1400"/>
              <a:t>2019;70:627-650.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Sandstrom GM, Dunn EW. Social interactions and well-being: The surprising power of weak ties. </a:t>
            </a:r>
            <a:r>
              <a:rPr i="1" lang="en-US" sz="1400"/>
              <a:t>Perspectives in Social Psychology Bulletin </a:t>
            </a:r>
            <a:r>
              <a:rPr lang="en-US" sz="1400"/>
              <a:t>2014;40:910-922.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Schnittker J. Look (Closely) at all lonely people: Age and the social psychology of social support. </a:t>
            </a:r>
            <a:r>
              <a:rPr i="1" lang="en-US" sz="1400"/>
              <a:t> Journal of Aging and Health </a:t>
            </a:r>
            <a:r>
              <a:rPr lang="en-US" sz="1400"/>
              <a:t>2007;19:659-82.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Seeman TE, Berkman LF, Blazer DG, Rowe JW. Social ties and support and neuroendocrine function: The MacArthur Studies of Successful Aging. </a:t>
            </a:r>
            <a:r>
              <a:rPr i="1" lang="en-US" sz="1400"/>
              <a:t>Annals of Behavioral Medicine</a:t>
            </a:r>
            <a:r>
              <a:rPr lang="en-US" sz="1400"/>
              <a:t> 1994;16:95-106.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Thoits PA, Hewitt LN. Volunteer work and well-being. </a:t>
            </a:r>
            <a:r>
              <a:rPr i="1" lang="en-US" sz="1400"/>
              <a:t>Journal of Health and Social Behavior</a:t>
            </a:r>
            <a:r>
              <a:rPr lang="en-US" sz="1400"/>
              <a:t> 2001;42:115-31.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391" name="Google Shape;391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4" y="77787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4"/>
          <p:cNvSpPr txBox="1"/>
          <p:nvPr>
            <p:ph type="title"/>
          </p:nvPr>
        </p:nvSpPr>
        <p:spPr>
          <a:xfrm>
            <a:off x="1767840" y="365125"/>
            <a:ext cx="7183120" cy="486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References</a:t>
            </a:r>
            <a:endParaRPr/>
          </a:p>
        </p:txBody>
      </p:sp>
      <p:sp>
        <p:nvSpPr>
          <p:cNvPr id="398" name="Google Shape;398;p144"/>
          <p:cNvSpPr txBox="1"/>
          <p:nvPr>
            <p:ph idx="1" type="body"/>
          </p:nvPr>
        </p:nvSpPr>
        <p:spPr>
          <a:xfrm>
            <a:off x="245048" y="1284287"/>
            <a:ext cx="11596645" cy="557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Tomaka J, Thompson S, Palacios R. The relation od social isolation, loneliness, and social support to disease outcomes among the elderly. </a:t>
            </a:r>
            <a:r>
              <a:rPr i="1" lang="en-US" sz="1400"/>
              <a:t> Journal of Aging and Health</a:t>
            </a:r>
            <a:r>
              <a:rPr lang="en-US" sz="1400"/>
              <a:t> 2006;18:359-84.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Uchino BN., Cacioppo JT, Kiecolt-Glaser JK. The relationship between social support and psychological processes: A review with emphasis om underlying mechanisms and implications for halt. </a:t>
            </a:r>
            <a:r>
              <a:rPr i="1" lang="en-US" sz="1400"/>
              <a:t>Psychological Bulletin </a:t>
            </a:r>
            <a:r>
              <a:rPr lang="en-US" sz="1400"/>
              <a:t>1996;119:488-531.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Umberson D. Family status and health behaviors: Social control as a dimension of social integration.</a:t>
            </a:r>
            <a:r>
              <a:rPr i="1" lang="en-US" sz="1400"/>
              <a:t> Journal of Health and Social Behavior </a:t>
            </a:r>
            <a:r>
              <a:rPr lang="en-US" sz="1400"/>
              <a:t>1987;28:306-19.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Van Cappellen P, Rice EL, Catalino LI, et al. Positive affective processes underlie positive health behavior change. </a:t>
            </a:r>
            <a:r>
              <a:rPr i="1" lang="en-US" sz="1400"/>
              <a:t>Psychological Health </a:t>
            </a:r>
            <a:r>
              <a:rPr lang="en-US" sz="1400"/>
              <a:t>2018;33:77-97.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Wickrama KAS, Lorenz FO, Wallace LE, et al</a:t>
            </a:r>
            <a:r>
              <a:rPr i="1" lang="en-US" sz="1400"/>
              <a:t>. </a:t>
            </a:r>
            <a:r>
              <a:rPr lang="en-US" sz="1400"/>
              <a:t>Family influences on physical health during the middle years: The case of onset of hypertension. </a:t>
            </a:r>
            <a:r>
              <a:rPr i="1" lang="en-US" sz="1400"/>
              <a:t>Journal of Marriage and the Family. </a:t>
            </a:r>
            <a:r>
              <a:rPr lang="en-US" sz="1400"/>
              <a:t>2001;63:527-39.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Wolf S. Predictors of myocardial infarction over a span of 30 years in Roseto, Pennsylvania. </a:t>
            </a:r>
            <a:r>
              <a:rPr i="1" lang="en-US" sz="1400"/>
              <a:t>Integrative Physiological &amp; Behavioral Science. </a:t>
            </a:r>
            <a:r>
              <a:rPr lang="en-US" sz="1400"/>
              <a:t>1992;27(3):46-57.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399" name="Google Shape;399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4" y="77787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45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Positive Psychology and Social Connectivity Overview &amp; Prioritized Research</a:t>
            </a:r>
            <a:endParaRPr/>
          </a:p>
        </p:txBody>
      </p:sp>
      <p:sp>
        <p:nvSpPr>
          <p:cNvPr id="407" name="Google Shape;407;p145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Panel Discussion: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Liana Lianov, David Katz, Eva Szigethy, Marcel Salive</a:t>
            </a:r>
            <a:endParaRPr sz="3200"/>
          </a:p>
        </p:txBody>
      </p:sp>
      <p:pic>
        <p:nvPicPr>
          <p:cNvPr id="408" name="Google Shape;408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3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Objectives</a:t>
            </a:r>
            <a:endParaRPr/>
          </a:p>
        </p:txBody>
      </p:sp>
      <p:sp>
        <p:nvSpPr>
          <p:cNvPr id="154" name="Google Shape;154;p123"/>
          <p:cNvSpPr txBox="1"/>
          <p:nvPr>
            <p:ph idx="1" type="body"/>
          </p:nvPr>
        </p:nvSpPr>
        <p:spPr>
          <a:xfrm>
            <a:off x="923278" y="1825625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Current Knowledge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Summarize key studies on the health impact of positive psychology interventions and social connectivity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Impactful Research Questions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Identify research questions that need to be addressed in order to implement positive psychology and social connectivity as a pillar of lifestyle medicine for facilitating total well-being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5" name="Google Shape;15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158" name="Google Shape;158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23"/>
          <p:cNvSpPr txBox="1"/>
          <p:nvPr/>
        </p:nvSpPr>
        <p:spPr>
          <a:xfrm>
            <a:off x="9981308" y="5850235"/>
            <a:ext cx="2035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4"/>
          <p:cNvSpPr txBox="1"/>
          <p:nvPr>
            <p:ph idx="1" type="body"/>
          </p:nvPr>
        </p:nvSpPr>
        <p:spPr>
          <a:xfrm>
            <a:off x="886029" y="2422227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/>
              <a:t>Current Knowledge</a:t>
            </a:r>
            <a:endParaRPr/>
          </a:p>
        </p:txBody>
      </p:sp>
      <p:pic>
        <p:nvPicPr>
          <p:cNvPr id="165" name="Google Shape;165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168" name="Google Shape;168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4"/>
          <p:cNvSpPr txBox="1"/>
          <p:nvPr/>
        </p:nvSpPr>
        <p:spPr>
          <a:xfrm>
            <a:off x="9981308" y="5850235"/>
            <a:ext cx="2035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5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Key Studies </a:t>
            </a:r>
            <a:br>
              <a:rPr b="1" lang="en-US" sz="3959"/>
            </a:br>
            <a:r>
              <a:rPr b="1" lang="en-US" sz="3959"/>
              <a:t>in Positive Psychology and Health </a:t>
            </a:r>
            <a:endParaRPr/>
          </a:p>
        </p:txBody>
      </p:sp>
      <p:sp>
        <p:nvSpPr>
          <p:cNvPr id="175" name="Google Shape;175;p125"/>
          <p:cNvSpPr txBox="1"/>
          <p:nvPr>
            <p:ph idx="1" type="body"/>
          </p:nvPr>
        </p:nvSpPr>
        <p:spPr>
          <a:xfrm>
            <a:off x="923278" y="1825625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Topic: Subjective well-being (prefrontal cortex processing)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Diener 2011: Subjective well-being (e.g. Satisfaction with Life Scale) is associated with health and longevity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Topic: Positive emotion (amygdala processing) and health behavior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Van Cappellen et al. 2018: Upward spiral theory of lifestyle change In which positive emotion promotes healthy lifestyle choices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6" name="Google Shape;176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179" name="Google Shape;179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5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6"/>
          <p:cNvSpPr txBox="1"/>
          <p:nvPr>
            <p:ph type="title"/>
          </p:nvPr>
        </p:nvSpPr>
        <p:spPr>
          <a:xfrm>
            <a:off x="1767840" y="365125"/>
            <a:ext cx="73511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Upward Spiral Theory </a:t>
            </a:r>
            <a:br>
              <a:rPr b="1" lang="en-US" sz="3959"/>
            </a:br>
            <a:r>
              <a:rPr b="1" lang="en-US" sz="3959"/>
              <a:t>of Lifestyle Change </a:t>
            </a:r>
            <a:br>
              <a:rPr b="1" lang="en-US" sz="3959"/>
            </a:br>
            <a:r>
              <a:rPr b="1" lang="en-US" sz="1620"/>
              <a:t>Van Cappellen et al. 2018</a:t>
            </a:r>
            <a:endParaRPr/>
          </a:p>
        </p:txBody>
      </p:sp>
      <p:pic>
        <p:nvPicPr>
          <p:cNvPr id="186" name="Google Shape;186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2946" y="1935611"/>
            <a:ext cx="7772400" cy="422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190" name="Google Shape;190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6"/>
          <p:cNvSpPr/>
          <p:nvPr/>
        </p:nvSpPr>
        <p:spPr>
          <a:xfrm>
            <a:off x="10004121" y="5864523"/>
            <a:ext cx="218787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7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Key Studies </a:t>
            </a:r>
            <a:br>
              <a:rPr b="1" lang="en-US" sz="3959"/>
            </a:br>
            <a:r>
              <a:rPr b="1" lang="en-US" sz="3959"/>
              <a:t>in Positive Psychology and Health </a:t>
            </a:r>
            <a:endParaRPr/>
          </a:p>
        </p:txBody>
      </p:sp>
      <p:sp>
        <p:nvSpPr>
          <p:cNvPr id="197" name="Google Shape;197;p127"/>
          <p:cNvSpPr txBox="1"/>
          <p:nvPr>
            <p:ph idx="1" type="body"/>
          </p:nvPr>
        </p:nvSpPr>
        <p:spPr>
          <a:xfrm>
            <a:off x="923278" y="1825625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Positive Psychology Interventions (PPIs): </a:t>
            </a:r>
            <a:r>
              <a:rPr lang="en-US" sz="2000"/>
              <a:t>Hendriks 2018: Meta-analysis of PPIs (19 different PPIs e.g. gratitude, forgiveness, savoring) shows small, but significant, impact on psychological and subjective well-being (which can have physical health benefits)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Topic: Positive activities and health, example of gratitude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Emmons et al. 2003; Lai 2017: Three good things/gratitude is associated with psychological and physical sense of well-being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Topic: Purpose and meaning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Kim et al. 2013, 2014: a sense of purpose and meaning is associated with: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Higher use of preventive services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Lower CVD mortality risk in those who already have the disease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8" name="Google Shape;19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01" name="Google Shape;201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7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8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Key Studies </a:t>
            </a:r>
            <a:br>
              <a:rPr b="1" lang="en-US" sz="3959"/>
            </a:br>
            <a:r>
              <a:rPr b="1" lang="en-US" sz="3959"/>
              <a:t>in Social Connectivity and Health </a:t>
            </a:r>
            <a:endParaRPr/>
          </a:p>
        </p:txBody>
      </p:sp>
      <p:sp>
        <p:nvSpPr>
          <p:cNvPr id="208" name="Google Shape;208;p128"/>
          <p:cNvSpPr txBox="1"/>
          <p:nvPr>
            <p:ph idx="1" type="body"/>
          </p:nvPr>
        </p:nvSpPr>
        <p:spPr>
          <a:xfrm>
            <a:off x="924559" y="1762116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Orth-Gomér 1993: Both the </a:t>
            </a:r>
            <a:r>
              <a:rPr b="1" lang="en-US" sz="2000"/>
              <a:t>number and quality of relationships </a:t>
            </a:r>
            <a:r>
              <a:rPr lang="en-US" sz="2000"/>
              <a:t>are important to well-being.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House et al. 1988, 2001; Cacioppo &amp; Hawkley 2003; Tomaka et al. 2006: </a:t>
            </a:r>
            <a:r>
              <a:rPr b="1" lang="en-US" sz="2000"/>
              <a:t>Social isolation </a:t>
            </a:r>
            <a:r>
              <a:rPr lang="en-US" sz="2000"/>
              <a:t>is associated with poor health, especially in the elderly.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Barnes et al 2004; Brummet et al 2001; House 2001; Seeman 2000; Uchino et al.1996: Social isolation was associated with greater </a:t>
            </a:r>
            <a:r>
              <a:rPr b="1" lang="en-US" sz="2000"/>
              <a:t>all-cause mortality; increased morbidity; lower immune system function; depression, and cognitive decline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Berkman &amp; Syme 1979; Dean et al. 1992; Hawkley et al. 2006; Krause 1987; Thoits &amp; Hewitt 2001: Indicators of social isolation (such as </a:t>
            </a:r>
            <a:r>
              <a:rPr b="1" lang="en-US" sz="2000"/>
              <a:t>living alone, having a small social network, participating in few social activities, feelings of lack of social support and loneliness</a:t>
            </a:r>
            <a:r>
              <a:rPr lang="en-US" sz="2000"/>
              <a:t>) are associated with poor health.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9" name="Google Shape;209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12" name="Google Shape;212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8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9"/>
          <p:cNvSpPr txBox="1"/>
          <p:nvPr>
            <p:ph type="title"/>
          </p:nvPr>
        </p:nvSpPr>
        <p:spPr>
          <a:xfrm>
            <a:off x="1855629" y="908843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Key Studies in</a:t>
            </a:r>
            <a:br>
              <a:rPr b="1" lang="en-US" sz="3959"/>
            </a:br>
            <a:r>
              <a:rPr b="1" lang="en-US" sz="3959"/>
              <a:t>Social Connectivity and Health</a:t>
            </a:r>
            <a:br>
              <a:rPr b="1" lang="en-US" sz="3959"/>
            </a:br>
            <a:endParaRPr b="1" sz="3959"/>
          </a:p>
        </p:txBody>
      </p:sp>
      <p:sp>
        <p:nvSpPr>
          <p:cNvPr id="219" name="Google Shape;219;p129"/>
          <p:cNvSpPr txBox="1"/>
          <p:nvPr>
            <p:ph idx="1" type="body"/>
          </p:nvPr>
        </p:nvSpPr>
        <p:spPr>
          <a:xfrm>
            <a:off x="924559" y="2054225"/>
            <a:ext cx="10431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Cohort Studies: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Alameda cohort study</a:t>
            </a:r>
            <a:r>
              <a:rPr lang="en-US" sz="2000"/>
              <a:t>: After 17 years, those who had closest social ties, as well as healthful behaviors, lived the longest.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Roseto (Pennsylvania) study</a:t>
            </a:r>
            <a:r>
              <a:rPr lang="en-US" sz="2000"/>
              <a:t>: Those with risk factors and close social/community ties, lived longer than those with similar risk factors and fewer social ties.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Harvard Study on Adult Development</a:t>
            </a:r>
            <a:r>
              <a:rPr lang="en-US" sz="2000"/>
              <a:t> (over 80 years and ongoing): Controlling for a host of confounders, social connectedness is the most powerful predictor of health and longevity.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0" name="Google Shape;220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stock photo of active, activity, beach" id="223" name="Google Shape;223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4" y="5948788"/>
            <a:ext cx="1159031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9"/>
          <p:cNvSpPr/>
          <p:nvPr/>
        </p:nvSpPr>
        <p:spPr>
          <a:xfrm>
            <a:off x="9941913" y="5850235"/>
            <a:ext cx="20751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Lianov, 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Psychology,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Connectivity</a:t>
            </a:r>
            <a:endParaRPr/>
          </a:p>
        </p:txBody>
      </p:sp>
      <p:pic>
        <p:nvPicPr>
          <p:cNvPr descr="Free illustration: Integration, Welcome, Shaking Hands ..." id="225" name="Google Shape;225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6007" y="4782416"/>
            <a:ext cx="2926080" cy="130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2019-10-18T11:03:07Z</dcterms:created>
  <dc:creator>Yoram Vodovotz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0x01010022E05F11347B5F438CC356E1FB585997</vt:lpwstr>
  </property>
</Properties>
</file>